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1" r:id="rId3"/>
  </p:sldMasterIdLst>
  <p:sldIdLst>
    <p:sldId id="263" r:id="rId4"/>
    <p:sldId id="266" r:id="rId5"/>
    <p:sldId id="268" r:id="rId6"/>
    <p:sldId id="269" r:id="rId7"/>
    <p:sldId id="270" r:id="rId8"/>
    <p:sldId id="271" r:id="rId9"/>
    <p:sldId id="282" r:id="rId10"/>
    <p:sldId id="283" r:id="rId11"/>
    <p:sldId id="272" r:id="rId12"/>
    <p:sldId id="273" r:id="rId13"/>
    <p:sldId id="274" r:id="rId14"/>
    <p:sldId id="275" r:id="rId15"/>
    <p:sldId id="276" r:id="rId16"/>
    <p:sldId id="277" r:id="rId17"/>
    <p:sldId id="279" r:id="rId18"/>
    <p:sldId id="280" r:id="rId19"/>
    <p:sldId id="284" r:id="rId20"/>
    <p:sldId id="278" r:id="rId21"/>
    <p:sldId id="281" r:id="rId22"/>
    <p:sldId id="267"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2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52" autoAdjust="0"/>
    <p:restoredTop sz="94572" autoAdjust="0"/>
  </p:normalViewPr>
  <p:slideViewPr>
    <p:cSldViewPr showGuides="1">
      <p:cViewPr varScale="1">
        <p:scale>
          <a:sx n="107" d="100"/>
          <a:sy n="107" d="100"/>
        </p:scale>
        <p:origin x="984" y="1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4751851" y="548680"/>
            <a:ext cx="6913364" cy="4536504"/>
          </a:xfrm>
          <a:prstGeom prst="rect">
            <a:avLst/>
          </a:prstGeom>
        </p:spPr>
        <p:txBody>
          <a:bodyPr anchor="ctr" anchorCtr="0"/>
          <a:lstStyle>
            <a:lvl1pPr marL="0" indent="0">
              <a:buNone/>
              <a:defRPr sz="3600" b="1">
                <a:solidFill>
                  <a:schemeClr val="tx1">
                    <a:lumMod val="65000"/>
                    <a:lumOff val="35000"/>
                  </a:schemeClr>
                </a:solidFill>
                <a:latin typeface="+mj-lt"/>
              </a:defRPr>
            </a:lvl1pPr>
          </a:lstStyle>
          <a:p>
            <a:pPr lvl="0"/>
            <a:r>
              <a:rPr lang="it-IT" dirty="0"/>
              <a:t>Fare clic per inserire il titolo della presentazione</a:t>
            </a:r>
          </a:p>
        </p:txBody>
      </p:sp>
      <p:sp>
        <p:nvSpPr>
          <p:cNvPr id="6" name="Segnaposto testo 5"/>
          <p:cNvSpPr>
            <a:spLocks noGrp="1"/>
          </p:cNvSpPr>
          <p:nvPr>
            <p:ph type="body" sz="quarter" idx="11" hasCustomPrompt="1"/>
          </p:nvPr>
        </p:nvSpPr>
        <p:spPr>
          <a:xfrm>
            <a:off x="4751917" y="5379814"/>
            <a:ext cx="7008283" cy="425450"/>
          </a:xfrm>
          <a:prstGeom prst="rect">
            <a:avLst/>
          </a:prstGeom>
        </p:spPr>
        <p:txBody>
          <a:bodyPr/>
          <a:lstStyle>
            <a:lvl1pPr marL="0" indent="0">
              <a:buNone/>
              <a:defRPr sz="2400" b="1">
                <a:solidFill>
                  <a:schemeClr val="tx1">
                    <a:lumMod val="65000"/>
                    <a:lumOff val="35000"/>
                  </a:schemeClr>
                </a:solidFill>
                <a:latin typeface="+mj-lt"/>
              </a:defRPr>
            </a:lvl1pPr>
          </a:lstStyle>
          <a:p>
            <a:pPr lvl="0"/>
            <a:r>
              <a:rPr lang="it-IT" dirty="0"/>
              <a:t>Nome Cognome</a:t>
            </a:r>
          </a:p>
        </p:txBody>
      </p:sp>
      <p:sp>
        <p:nvSpPr>
          <p:cNvPr id="8" name="Segnaposto testo 7"/>
          <p:cNvSpPr>
            <a:spLocks noGrp="1"/>
          </p:cNvSpPr>
          <p:nvPr>
            <p:ph type="body" sz="quarter" idx="12" hasCustomPrompt="1"/>
          </p:nvPr>
        </p:nvSpPr>
        <p:spPr>
          <a:xfrm>
            <a:off x="4751918" y="5877942"/>
            <a:ext cx="7105649" cy="791418"/>
          </a:xfrm>
          <a:prstGeom prst="rect">
            <a:avLst/>
          </a:prstGeom>
        </p:spPr>
        <p:txBody>
          <a:bodyPr/>
          <a:lstStyle>
            <a:lvl1pPr marL="0" indent="0">
              <a:buNone/>
              <a:defRPr sz="2000" baseline="0">
                <a:solidFill>
                  <a:schemeClr val="tx1">
                    <a:lumMod val="65000"/>
                    <a:lumOff val="35000"/>
                  </a:schemeClr>
                </a:solidFill>
                <a:latin typeface="+mj-lt"/>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744118"/>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mn-lt"/>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5"/>
            <a:ext cx="11233149" cy="4320381"/>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6" y="2781300"/>
            <a:ext cx="10369551" cy="2879948"/>
          </a:xfrm>
          <a:prstGeom prst="rect">
            <a:avLst/>
          </a:prstGeom>
        </p:spPr>
        <p:txBody>
          <a:bodyPr/>
          <a:lstStyle>
            <a:lvl1pPr marL="0" indent="0">
              <a:buNone/>
              <a:defRPr sz="1800" baseline="0">
                <a:latin typeface="+mn-lt"/>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4" y="1700809"/>
            <a:ext cx="9122833" cy="4105275"/>
          </a:xfrm>
          <a:prstGeom prst="rect">
            <a:avLst/>
          </a:prstGeom>
        </p:spPr>
        <p:txBody>
          <a:bodyPr/>
          <a:lstStyle>
            <a:lvl1pPr marL="0" indent="0">
              <a:buNone/>
              <a:defRPr sz="1800">
                <a:latin typeface="+mn-lt"/>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487488" y="2780928"/>
            <a:ext cx="9217024" cy="432370"/>
          </a:xfrm>
          <a:prstGeom prst="rect">
            <a:avLst/>
          </a:prstGeom>
        </p:spPr>
        <p:txBody>
          <a:bodyPr/>
          <a:lstStyle>
            <a:lvl1pPr marL="0" indent="0" algn="ctr">
              <a:buFontTx/>
              <a:buNone/>
              <a:defRPr sz="2000" b="1">
                <a:solidFill>
                  <a:schemeClr val="tx1">
                    <a:lumMod val="65000"/>
                    <a:lumOff val="35000"/>
                  </a:schemeClr>
                </a:solidFill>
                <a:latin typeface="+mj-lt"/>
              </a:defRPr>
            </a:lvl1pPr>
          </a:lstStyle>
          <a:p>
            <a:pPr lvl="0"/>
            <a:r>
              <a:rPr lang="it-IT" dirty="0"/>
              <a:t>Nome Cognome</a:t>
            </a:r>
          </a:p>
        </p:txBody>
      </p:sp>
      <p:sp>
        <p:nvSpPr>
          <p:cNvPr id="13" name="Segnaposto testo 12"/>
          <p:cNvSpPr>
            <a:spLocks noGrp="1"/>
          </p:cNvSpPr>
          <p:nvPr>
            <p:ph type="body" sz="quarter" idx="11" hasCustomPrompt="1"/>
          </p:nvPr>
        </p:nvSpPr>
        <p:spPr>
          <a:xfrm>
            <a:off x="1439483" y="3573017"/>
            <a:ext cx="9313035" cy="936103"/>
          </a:xfrm>
          <a:prstGeom prst="rect">
            <a:avLst/>
          </a:prstGeom>
        </p:spPr>
        <p:txBody>
          <a:bodyPr/>
          <a:lstStyle>
            <a:lvl1pPr marL="0" indent="0" algn="ctr">
              <a:buFontTx/>
              <a:buNone/>
              <a:defRPr sz="1600">
                <a:solidFill>
                  <a:schemeClr val="tx1">
                    <a:lumMod val="65000"/>
                    <a:lumOff val="35000"/>
                  </a:schemeClr>
                </a:solidFill>
                <a:latin typeface="+mn-lt"/>
              </a:defRPr>
            </a:lvl1pPr>
          </a:lstStyle>
          <a:p>
            <a:pPr lvl="0"/>
            <a:r>
              <a:rPr lang="it-IT" dirty="0"/>
              <a:t>Struttura</a:t>
            </a:r>
          </a:p>
        </p:txBody>
      </p:sp>
      <p:sp>
        <p:nvSpPr>
          <p:cNvPr id="16" name="Segnaposto testo 15"/>
          <p:cNvSpPr>
            <a:spLocks noGrp="1"/>
          </p:cNvSpPr>
          <p:nvPr>
            <p:ph type="body" sz="quarter" idx="12" hasCustomPrompt="1"/>
          </p:nvPr>
        </p:nvSpPr>
        <p:spPr>
          <a:xfrm>
            <a:off x="1390651" y="4725144"/>
            <a:ext cx="9410700" cy="1440160"/>
          </a:xfrm>
          <a:prstGeom prst="rect">
            <a:avLst/>
          </a:prstGeom>
        </p:spPr>
        <p:txBody>
          <a:bodyPr/>
          <a:lstStyle>
            <a:lvl1pPr marL="0" indent="0" algn="ctr">
              <a:buFontTx/>
              <a:buNone/>
              <a:defRPr sz="1300" b="0">
                <a:solidFill>
                  <a:schemeClr val="tx1">
                    <a:lumMod val="65000"/>
                    <a:lumOff val="35000"/>
                  </a:schemeClr>
                </a:solidFill>
                <a:latin typeface="+mn-lt"/>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2" name="Connettore 1 11"/>
          <p:cNvCxnSpPr/>
          <p:nvPr userDrawn="1"/>
        </p:nvCxnSpPr>
        <p:spPr>
          <a:xfrm>
            <a:off x="4367808" y="188640"/>
            <a:ext cx="0" cy="640871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4" name="Immagine 3">
            <a:extLst>
              <a:ext uri="{FF2B5EF4-FFF2-40B4-BE49-F238E27FC236}">
                <a16:creationId xmlns:a16="http://schemas.microsoft.com/office/drawing/2014/main" id="{5EE00A97-2907-46F9-965F-86535E724FBD}"/>
              </a:ext>
            </a:extLst>
          </p:cNvPr>
          <p:cNvPicPr>
            <a:picLocks noChangeAspect="1"/>
          </p:cNvPicPr>
          <p:nvPr userDrawn="1"/>
        </p:nvPicPr>
        <p:blipFill>
          <a:blip r:embed="rId3"/>
          <a:stretch>
            <a:fillRect/>
          </a:stretch>
        </p:blipFill>
        <p:spPr>
          <a:xfrm>
            <a:off x="911424" y="2060848"/>
            <a:ext cx="2436900" cy="1802582"/>
          </a:xfrm>
          <a:prstGeom prst="rect">
            <a:avLst/>
          </a:prstGeom>
        </p:spPr>
      </p:pic>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B4AE421-09DA-412D-AAD7-5E65002B1FDA}"/>
              </a:ext>
            </a:extLst>
          </p:cNvPr>
          <p:cNvSpPr txBox="1"/>
          <p:nvPr userDrawn="1"/>
        </p:nvSpPr>
        <p:spPr>
          <a:xfrm>
            <a:off x="179512" y="6525019"/>
            <a:ext cx="792088" cy="276999"/>
          </a:xfrm>
          <a:prstGeom prst="rect">
            <a:avLst/>
          </a:prstGeom>
          <a:noFill/>
        </p:spPr>
        <p:txBody>
          <a:bodyPr wrap="square" rtlCol="0">
            <a:spAutoFit/>
          </a:bodyPr>
          <a:lstStyle/>
          <a:p>
            <a:fld id="{723C9881-DC19-44C1-8307-96C20AE8129F}" type="slidenum">
              <a:rPr lang="it-IT" sz="1200" smtClean="0"/>
              <a:t>‹#›</a:t>
            </a:fld>
            <a:endParaRPr lang="it-IT" sz="1200" dirty="0"/>
          </a:p>
        </p:txBody>
      </p:sp>
      <p:pic>
        <p:nvPicPr>
          <p:cNvPr id="5" name="Immagine 4">
            <a:extLst>
              <a:ext uri="{FF2B5EF4-FFF2-40B4-BE49-F238E27FC236}">
                <a16:creationId xmlns:a16="http://schemas.microsoft.com/office/drawing/2014/main" id="{6726EE36-C2C5-4224-B32D-093745F9F2B1}"/>
              </a:ext>
            </a:extLst>
          </p:cNvPr>
          <p:cNvPicPr>
            <a:picLocks noChangeAspect="1"/>
          </p:cNvPicPr>
          <p:nvPr userDrawn="1"/>
        </p:nvPicPr>
        <p:blipFill>
          <a:blip r:embed="rId6"/>
          <a:stretch>
            <a:fillRect/>
          </a:stretch>
        </p:blipFill>
        <p:spPr>
          <a:xfrm>
            <a:off x="10878304" y="5826343"/>
            <a:ext cx="1131773" cy="837175"/>
          </a:xfrm>
          <a:prstGeom prst="rect">
            <a:avLst/>
          </a:prstGeom>
        </p:spPr>
      </p:pic>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CasellaDiTesto 8"/>
          <p:cNvSpPr txBox="1"/>
          <p:nvPr userDrawn="1"/>
        </p:nvSpPr>
        <p:spPr>
          <a:xfrm>
            <a:off x="4175787" y="6453336"/>
            <a:ext cx="3840427" cy="338554"/>
          </a:xfrm>
          <a:prstGeom prst="rect">
            <a:avLst/>
          </a:prstGeom>
          <a:noFill/>
        </p:spPr>
        <p:txBody>
          <a:bodyPr wrap="square" rtlCol="0">
            <a:spAutoFit/>
          </a:bodyPr>
          <a:lstStyle/>
          <a:p>
            <a:pPr algn="ctr"/>
            <a:r>
              <a:rPr lang="it-IT" sz="1600" dirty="0">
                <a:solidFill>
                  <a:schemeClr val="tx1">
                    <a:lumMod val="65000"/>
                    <a:lumOff val="35000"/>
                  </a:schemeClr>
                </a:solidFill>
              </a:rPr>
              <a:t>www.unibo.it</a:t>
            </a:r>
          </a:p>
        </p:txBody>
      </p:sp>
      <p:pic>
        <p:nvPicPr>
          <p:cNvPr id="4" name="Immagine 3">
            <a:extLst>
              <a:ext uri="{FF2B5EF4-FFF2-40B4-BE49-F238E27FC236}">
                <a16:creationId xmlns:a16="http://schemas.microsoft.com/office/drawing/2014/main" id="{DD0FC319-6CD8-4E12-A1D2-69D93160BF0E}"/>
              </a:ext>
            </a:extLst>
          </p:cNvPr>
          <p:cNvPicPr>
            <a:picLocks noChangeAspect="1"/>
          </p:cNvPicPr>
          <p:nvPr userDrawn="1"/>
        </p:nvPicPr>
        <p:blipFill>
          <a:blip r:embed="rId3"/>
          <a:stretch>
            <a:fillRect/>
          </a:stretch>
        </p:blipFill>
        <p:spPr>
          <a:xfrm>
            <a:off x="5105889" y="596073"/>
            <a:ext cx="1980221" cy="1464775"/>
          </a:xfrm>
          <a:prstGeom prst="rect">
            <a:avLst/>
          </a:prstGeom>
        </p:spPr>
      </p:pic>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439816" y="332656"/>
            <a:ext cx="6913364" cy="4536504"/>
          </a:xfrm>
        </p:spPr>
        <p:txBody>
          <a:bodyPr/>
          <a:lstStyle/>
          <a:p>
            <a:r>
              <a:rPr lang="it-IT" dirty="0" err="1">
                <a:latin typeface="Palatino Linotype" panose="02040502050505030304" pitchFamily="18" charset="0"/>
              </a:rPr>
              <a:t>Navigating</a:t>
            </a:r>
            <a:r>
              <a:rPr lang="it-IT" dirty="0">
                <a:latin typeface="Palatino Linotype" panose="02040502050505030304" pitchFamily="18" charset="0"/>
              </a:rPr>
              <a:t> </a:t>
            </a:r>
            <a:r>
              <a:rPr lang="it-IT" dirty="0" err="1">
                <a:latin typeface="Palatino Linotype" panose="02040502050505030304" pitchFamily="18" charset="0"/>
              </a:rPr>
              <a:t>Uncertainty</a:t>
            </a:r>
            <a:endParaRPr lang="it-IT" dirty="0">
              <a:latin typeface="Palatino Linotype" panose="02040502050505030304" pitchFamily="18" charset="0"/>
            </a:endParaRPr>
          </a:p>
          <a:p>
            <a:r>
              <a:rPr lang="it-IT" dirty="0">
                <a:latin typeface="Palatino Linotype" panose="02040502050505030304" pitchFamily="18" charset="0"/>
              </a:rPr>
              <a:t>The EP </a:t>
            </a:r>
            <a:r>
              <a:rPr lang="it-IT" dirty="0" err="1">
                <a:latin typeface="Palatino Linotype" panose="02040502050505030304" pitchFamily="18" charset="0"/>
              </a:rPr>
              <a:t>Election's</a:t>
            </a:r>
            <a:r>
              <a:rPr lang="it-IT" dirty="0">
                <a:latin typeface="Palatino Linotype" panose="02040502050505030304" pitchFamily="18" charset="0"/>
              </a:rPr>
              <a:t> Impact on </a:t>
            </a:r>
            <a:r>
              <a:rPr lang="it-IT" dirty="0" err="1">
                <a:latin typeface="Palatino Linotype" panose="02040502050505030304" pitchFamily="18" charset="0"/>
              </a:rPr>
              <a:t>Economic</a:t>
            </a:r>
            <a:r>
              <a:rPr lang="it-IT" dirty="0">
                <a:latin typeface="Palatino Linotype" panose="02040502050505030304" pitchFamily="18" charset="0"/>
              </a:rPr>
              <a:t> Policy, Security, and </a:t>
            </a:r>
            <a:r>
              <a:rPr lang="it-IT" dirty="0" err="1">
                <a:latin typeface="Palatino Linotype" panose="02040502050505030304" pitchFamily="18" charset="0"/>
              </a:rPr>
              <a:t>Growth</a:t>
            </a:r>
            <a:endParaRPr lang="it-IT" dirty="0">
              <a:latin typeface="Palatino Linotype" panose="02040502050505030304" pitchFamily="18" charset="0"/>
            </a:endParaRPr>
          </a:p>
          <a:p>
            <a:endParaRPr lang="it-IT" dirty="0"/>
          </a:p>
        </p:txBody>
      </p:sp>
      <p:sp>
        <p:nvSpPr>
          <p:cNvPr id="3" name="Segnaposto testo 2"/>
          <p:cNvSpPr>
            <a:spLocks noGrp="1"/>
          </p:cNvSpPr>
          <p:nvPr>
            <p:ph type="body" sz="quarter" idx="11"/>
          </p:nvPr>
        </p:nvSpPr>
        <p:spPr/>
        <p:txBody>
          <a:bodyPr/>
          <a:lstStyle/>
          <a:p>
            <a:r>
              <a:rPr lang="it-IT" dirty="0">
                <a:latin typeface="Palatino Linotype" panose="02040502050505030304" pitchFamily="18" charset="0"/>
              </a:rPr>
              <a:t>Manuela Moschella</a:t>
            </a:r>
          </a:p>
        </p:txBody>
      </p:sp>
      <p:sp>
        <p:nvSpPr>
          <p:cNvPr id="4" name="Segnaposto testo 3"/>
          <p:cNvSpPr>
            <a:spLocks noGrp="1"/>
          </p:cNvSpPr>
          <p:nvPr>
            <p:ph type="body" sz="quarter" idx="12"/>
          </p:nvPr>
        </p:nvSpPr>
        <p:spPr/>
        <p:txBody>
          <a:bodyPr/>
          <a:lstStyle/>
          <a:p>
            <a:r>
              <a:rPr lang="it-IT" dirty="0">
                <a:latin typeface="Palatino Linotype" panose="02040502050505030304" pitchFamily="18" charset="0"/>
              </a:rPr>
              <a:t>Department of </a:t>
            </a:r>
            <a:r>
              <a:rPr lang="it-IT" dirty="0" err="1">
                <a:latin typeface="Palatino Linotype" panose="02040502050505030304" pitchFamily="18" charset="0"/>
              </a:rPr>
              <a:t>Political</a:t>
            </a:r>
            <a:r>
              <a:rPr lang="it-IT" dirty="0">
                <a:latin typeface="Palatino Linotype" panose="02040502050505030304" pitchFamily="18" charset="0"/>
              </a:rPr>
              <a:t> and Social Sciences</a:t>
            </a:r>
          </a:p>
        </p:txBody>
      </p:sp>
    </p:spTree>
    <p:extLst>
      <p:ext uri="{BB962C8B-B14F-4D97-AF65-F5344CB8AC3E}">
        <p14:creationId xmlns:p14="http://schemas.microsoft.com/office/powerpoint/2010/main" val="308523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7F13C3-FF5C-8F08-880F-03E3E6A13B3C}"/>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552E2FB8-85B3-10E9-9C3B-66F622A5AFDE}"/>
              </a:ext>
            </a:extLst>
          </p:cNvPr>
          <p:cNvSpPr>
            <a:spLocks noGrp="1"/>
          </p:cNvSpPr>
          <p:nvPr>
            <p:ph type="body" sz="quarter" idx="11"/>
          </p:nvPr>
        </p:nvSpPr>
        <p:spPr/>
        <p:txBody>
          <a:bodyPr/>
          <a:lstStyle/>
          <a:p>
            <a:pPr algn="l"/>
            <a:r>
              <a:rPr lang="en-GB" sz="2000" b="1" i="0" u="none" strike="noStrike" dirty="0">
                <a:solidFill>
                  <a:srgbClr val="000000"/>
                </a:solidFill>
                <a:effectLst/>
                <a:latin typeface="Palatino Linotype" panose="02040502050505030304" pitchFamily="18" charset="0"/>
              </a:rPr>
              <a:t>Centre-Right and Liberals Approach</a:t>
            </a:r>
          </a:p>
          <a:p>
            <a:pPr algn="l"/>
            <a:endParaRPr lang="en-GB"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Strengthening the </a:t>
            </a:r>
            <a:r>
              <a:rPr lang="en-GB" sz="2000" b="1" i="0" u="none" strike="noStrike" dirty="0">
                <a:solidFill>
                  <a:srgbClr val="000000"/>
                </a:solidFill>
                <a:effectLst/>
                <a:latin typeface="Palatino Linotype" panose="02040502050505030304" pitchFamily="18" charset="0"/>
              </a:rPr>
              <a:t>Single Market</a:t>
            </a: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Deepening </a:t>
            </a:r>
            <a:r>
              <a:rPr lang="en-GB" sz="2000" b="1" i="0" u="none" strike="noStrike" dirty="0">
                <a:solidFill>
                  <a:srgbClr val="000000"/>
                </a:solidFill>
                <a:effectLst/>
                <a:latin typeface="Palatino Linotype" panose="02040502050505030304" pitchFamily="18" charset="0"/>
              </a:rPr>
              <a:t>Capital Market Union</a:t>
            </a: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Reluctance to push for large public investments (post-NGEU)</a:t>
            </a:r>
          </a:p>
          <a:p>
            <a:endParaRPr lang="en-IT" dirty="0"/>
          </a:p>
        </p:txBody>
      </p:sp>
    </p:spTree>
    <p:extLst>
      <p:ext uri="{BB962C8B-B14F-4D97-AF65-F5344CB8AC3E}">
        <p14:creationId xmlns:p14="http://schemas.microsoft.com/office/powerpoint/2010/main" val="1544295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6416EA-3989-2740-959B-53D0A35D47EC}"/>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D1DAA27E-D156-84A3-2DF2-BE9D95A99CFB}"/>
              </a:ext>
            </a:extLst>
          </p:cNvPr>
          <p:cNvSpPr>
            <a:spLocks noGrp="1"/>
          </p:cNvSpPr>
          <p:nvPr>
            <p:ph type="body" sz="quarter" idx="11"/>
          </p:nvPr>
        </p:nvSpPr>
        <p:spPr/>
        <p:txBody>
          <a:bodyPr/>
          <a:lstStyle/>
          <a:p>
            <a:pPr algn="l"/>
            <a:r>
              <a:rPr lang="en-GB" sz="2000" b="1" i="0" u="none" strike="noStrike" dirty="0">
                <a:solidFill>
                  <a:srgbClr val="000000"/>
                </a:solidFill>
                <a:effectLst/>
                <a:latin typeface="Palatino Linotype" panose="02040502050505030304" pitchFamily="18" charset="0"/>
              </a:rPr>
              <a:t>Socialists and Greens Approach</a:t>
            </a:r>
          </a:p>
          <a:p>
            <a:pPr algn="l"/>
            <a:endParaRPr lang="en-GB"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Call for a new </a:t>
            </a:r>
            <a:r>
              <a:rPr lang="en-GB" sz="2000" b="1" i="0" u="none" strike="noStrike" dirty="0">
                <a:solidFill>
                  <a:srgbClr val="000000"/>
                </a:solidFill>
                <a:effectLst/>
                <a:latin typeface="Palatino Linotype" panose="02040502050505030304" pitchFamily="18" charset="0"/>
              </a:rPr>
              <a:t>Social Pact</a:t>
            </a:r>
            <a:endParaRPr lang="en-GB"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Push for </a:t>
            </a:r>
            <a:r>
              <a:rPr lang="en-GB" sz="2000" b="1" i="0" u="none" strike="noStrike" dirty="0">
                <a:solidFill>
                  <a:srgbClr val="000000"/>
                </a:solidFill>
                <a:effectLst/>
                <a:latin typeface="Palatino Linotype" panose="02040502050505030304" pitchFamily="18" charset="0"/>
              </a:rPr>
              <a:t>common debt</a:t>
            </a:r>
            <a:r>
              <a:rPr lang="en-GB" sz="2000" b="0" i="0" u="none" strike="noStrike" dirty="0">
                <a:solidFill>
                  <a:srgbClr val="000000"/>
                </a:solidFill>
                <a:effectLst/>
                <a:latin typeface="Palatino Linotype" panose="02040502050505030304" pitchFamily="18" charset="0"/>
              </a:rPr>
              <a:t> and a revised Stability and Growth Pact</a:t>
            </a:r>
          </a:p>
          <a:p>
            <a:pPr algn="l">
              <a:buFont typeface="Arial" panose="020B0604020202020204" pitchFamily="34" charset="0"/>
              <a:buChar char="•"/>
            </a:pPr>
            <a:r>
              <a:rPr lang="en-GB" sz="2000" b="1" i="0" u="none" strike="noStrike" dirty="0">
                <a:solidFill>
                  <a:srgbClr val="000000"/>
                </a:solidFill>
                <a:effectLst/>
                <a:latin typeface="Palatino Linotype" panose="02040502050505030304" pitchFamily="18" charset="0"/>
              </a:rPr>
              <a:t>Green agenda</a:t>
            </a:r>
            <a:r>
              <a:rPr lang="en-GB" sz="2000" b="0" i="0" u="none" strike="noStrike" dirty="0">
                <a:solidFill>
                  <a:srgbClr val="000000"/>
                </a:solidFill>
                <a:effectLst/>
                <a:latin typeface="Palatino Linotype" panose="02040502050505030304" pitchFamily="18" charset="0"/>
              </a:rPr>
              <a:t>: AI regulation, sustainable investments, ECB secondary mandate</a:t>
            </a:r>
          </a:p>
          <a:p>
            <a:endParaRPr lang="en-IT" dirty="0"/>
          </a:p>
        </p:txBody>
      </p:sp>
    </p:spTree>
    <p:extLst>
      <p:ext uri="{BB962C8B-B14F-4D97-AF65-F5344CB8AC3E}">
        <p14:creationId xmlns:p14="http://schemas.microsoft.com/office/powerpoint/2010/main" val="318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2C3762-BA40-7DC8-B6C8-0E329FB735A9}"/>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4DCFA722-3FDD-B17B-897C-AB86505B1554}"/>
              </a:ext>
            </a:extLst>
          </p:cNvPr>
          <p:cNvSpPr>
            <a:spLocks noGrp="1"/>
          </p:cNvSpPr>
          <p:nvPr>
            <p:ph type="body" sz="quarter" idx="11"/>
          </p:nvPr>
        </p:nvSpPr>
        <p:spPr/>
        <p:txBody>
          <a:bodyPr/>
          <a:lstStyle/>
          <a:p>
            <a:r>
              <a:rPr lang="en-GB" sz="2000" b="1" dirty="0">
                <a:latin typeface="Palatino Linotype" panose="02040502050505030304" pitchFamily="18" charset="0"/>
              </a:rPr>
              <a:t>Populists: Economic Sovereignty, but What Kind?</a:t>
            </a:r>
          </a:p>
          <a:p>
            <a:endParaRPr lang="en-GB" sz="2000" dirty="0">
              <a:latin typeface="Palatino Linotype" panose="02040502050505030304" pitchFamily="18" charset="0"/>
            </a:endParaRPr>
          </a:p>
          <a:p>
            <a:r>
              <a:rPr lang="en-GB" sz="2000" b="1" dirty="0">
                <a:latin typeface="Palatino Linotype" panose="02040502050505030304" pitchFamily="18" charset="0"/>
              </a:rPr>
              <a:t>Common ground</a:t>
            </a:r>
            <a:r>
              <a:rPr lang="en-GB" sz="2000" dirty="0">
                <a:latin typeface="Palatino Linotype" panose="02040502050505030304" pitchFamily="18" charset="0"/>
              </a:rPr>
              <a:t>: Sovereignty at the national level, not the EU level</a:t>
            </a:r>
          </a:p>
          <a:p>
            <a:endParaRPr lang="en-GB" sz="2000" dirty="0">
              <a:latin typeface="Palatino Linotype" panose="02040502050505030304" pitchFamily="18" charset="0"/>
            </a:endParaRPr>
          </a:p>
          <a:p>
            <a:r>
              <a:rPr lang="en-GB" sz="2000" b="1" dirty="0">
                <a:latin typeface="Palatino Linotype" panose="02040502050505030304" pitchFamily="18" charset="0"/>
              </a:rPr>
              <a:t>Internal divides</a:t>
            </a:r>
            <a:r>
              <a:rPr lang="en-GB" sz="2000" dirty="0">
                <a:latin typeface="Palatino Linotype" panose="02040502050505030304" pitchFamily="18" charset="0"/>
              </a:rPr>
              <a:t>:</a:t>
            </a:r>
          </a:p>
          <a:p>
            <a:r>
              <a:rPr lang="en-GB" sz="2000" dirty="0">
                <a:latin typeface="Palatino Linotype" panose="02040502050505030304" pitchFamily="18" charset="0"/>
              </a:rPr>
              <a:t>Northern parties (</a:t>
            </a:r>
            <a:r>
              <a:rPr lang="en-GB" sz="2000" dirty="0" err="1">
                <a:latin typeface="Palatino Linotype" panose="02040502050505030304" pitchFamily="18" charset="0"/>
              </a:rPr>
              <a:t>e.g</a:t>
            </a:r>
            <a:r>
              <a:rPr lang="en-GB" sz="2000" dirty="0">
                <a:latin typeface="Palatino Linotype" panose="02040502050505030304" pitchFamily="18" charset="0"/>
              </a:rPr>
              <a:t>, </a:t>
            </a:r>
            <a:r>
              <a:rPr lang="en-GB" sz="2000" dirty="0" err="1">
                <a:latin typeface="Palatino Linotype" panose="02040502050505030304" pitchFamily="18" charset="0"/>
              </a:rPr>
              <a:t>AfD</a:t>
            </a:r>
            <a:r>
              <a:rPr lang="en-GB" sz="2000" dirty="0">
                <a:latin typeface="Palatino Linotype" panose="02040502050505030304" pitchFamily="18" charset="0"/>
              </a:rPr>
              <a:t>): No debt mutualization, fiscal discipline</a:t>
            </a:r>
          </a:p>
          <a:p>
            <a:r>
              <a:rPr lang="en-GB" sz="2000" dirty="0">
                <a:latin typeface="Palatino Linotype" panose="02040502050505030304" pitchFamily="18" charset="0"/>
              </a:rPr>
              <a:t>Southern parties (e.g., Brothers of Italy): Looser fiscal rules, common EU resources</a:t>
            </a:r>
          </a:p>
          <a:p>
            <a:endParaRPr lang="en-IT" dirty="0"/>
          </a:p>
        </p:txBody>
      </p:sp>
    </p:spTree>
    <p:extLst>
      <p:ext uri="{BB962C8B-B14F-4D97-AF65-F5344CB8AC3E}">
        <p14:creationId xmlns:p14="http://schemas.microsoft.com/office/powerpoint/2010/main" val="3421984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740826-4BD1-E31A-2CC7-E6456B92366B}"/>
              </a:ext>
            </a:extLst>
          </p:cNvPr>
          <p:cNvSpPr>
            <a:spLocks noGrp="1"/>
          </p:cNvSpPr>
          <p:nvPr>
            <p:ph type="body" sz="quarter" idx="10"/>
          </p:nvPr>
        </p:nvSpPr>
        <p:spPr/>
        <p:txBody>
          <a:bodyPr/>
          <a:lstStyle/>
          <a:p>
            <a:r>
              <a:rPr lang="en-IT" dirty="0">
                <a:latin typeface="Palatino Linotype" panose="02040502050505030304" pitchFamily="18" charset="0"/>
              </a:rPr>
              <a:t>2. </a:t>
            </a:r>
            <a:r>
              <a:rPr lang="en-IT" i="1" dirty="0">
                <a:latin typeface="Palatino Linotype" panose="02040502050505030304" pitchFamily="18" charset="0"/>
              </a:rPr>
              <a:t>Economic security </a:t>
            </a:r>
            <a:r>
              <a:rPr lang="en-IT" dirty="0">
                <a:latin typeface="Palatino Linotype" panose="02040502050505030304" pitchFamily="18" charset="0"/>
              </a:rPr>
              <a:t>agenda</a:t>
            </a:r>
          </a:p>
        </p:txBody>
      </p:sp>
      <p:sp>
        <p:nvSpPr>
          <p:cNvPr id="3" name="Text Placeholder 2">
            <a:extLst>
              <a:ext uri="{FF2B5EF4-FFF2-40B4-BE49-F238E27FC236}">
                <a16:creationId xmlns:a16="http://schemas.microsoft.com/office/drawing/2014/main" id="{A67295FE-5CEF-F833-856B-58B977D37031}"/>
              </a:ext>
            </a:extLst>
          </p:cNvPr>
          <p:cNvSpPr>
            <a:spLocks noGrp="1"/>
          </p:cNvSpPr>
          <p:nvPr>
            <p:ph type="body" sz="quarter" idx="11"/>
          </p:nvPr>
        </p:nvSpPr>
        <p:spPr/>
        <p:txBody>
          <a:bodyPr/>
          <a:lstStyle/>
          <a:p>
            <a:pPr algn="l"/>
            <a:endParaRPr lang="en-GB" sz="2000" b="0" i="0" u="none" strike="noStrike" dirty="0">
              <a:solidFill>
                <a:srgbClr val="000000"/>
              </a:solidFill>
              <a:effectLst/>
              <a:latin typeface="Palatino Linotype" panose="02040502050505030304" pitchFamily="18" charset="0"/>
            </a:endParaRPr>
          </a:p>
          <a:p>
            <a:pPr algn="l"/>
            <a:r>
              <a:rPr lang="en-GB" sz="2000" b="0" i="0" u="none" strike="noStrike" dirty="0">
                <a:solidFill>
                  <a:srgbClr val="000000"/>
                </a:solidFill>
                <a:effectLst/>
                <a:latin typeface="Palatino Linotype" panose="02040502050505030304" pitchFamily="18" charset="0"/>
              </a:rPr>
              <a:t>From COVID and disruptions of global value chains </a:t>
            </a:r>
            <a:r>
              <a:rPr lang="en-GB" sz="2000" dirty="0">
                <a:solidFill>
                  <a:srgbClr val="000000"/>
                </a:solidFill>
                <a:latin typeface="Palatino Linotype" panose="02040502050505030304" pitchFamily="18" charset="0"/>
              </a:rPr>
              <a:t>to </a:t>
            </a:r>
            <a:r>
              <a:rPr lang="en-GB" sz="2000" b="0" i="0" u="none" strike="noStrike" dirty="0">
                <a:solidFill>
                  <a:srgbClr val="000000"/>
                </a:solidFill>
                <a:effectLst/>
                <a:latin typeface="Palatino Linotype" panose="02040502050505030304" pitchFamily="18" charset="0"/>
              </a:rPr>
              <a:t>US-China competition</a:t>
            </a:r>
            <a:endParaRPr lang="en-IT" sz="2000" b="0" i="0" u="none" strike="noStrike" dirty="0">
              <a:solidFill>
                <a:srgbClr val="000000"/>
              </a:solidFill>
              <a:effectLst/>
              <a:latin typeface="Palatino Linotype" panose="02040502050505030304" pitchFamily="18" charset="0"/>
            </a:endParaRPr>
          </a:p>
          <a:p>
            <a:pPr algn="l"/>
            <a:endParaRPr lang="en-IT" sz="2000" dirty="0">
              <a:solidFill>
                <a:srgbClr val="000000"/>
              </a:solidFill>
              <a:latin typeface="Palatino Linotype" panose="02040502050505030304" pitchFamily="18" charset="0"/>
            </a:endParaRPr>
          </a:p>
          <a:p>
            <a:pPr algn="l"/>
            <a:r>
              <a:rPr lang="en-IT" sz="2000" b="1" i="1" dirty="0">
                <a:solidFill>
                  <a:srgbClr val="000000"/>
                </a:solidFill>
                <a:latin typeface="Palatino Linotype" panose="02040502050505030304" pitchFamily="18" charset="0"/>
              </a:rPr>
              <a:t>EU responses thus far</a:t>
            </a:r>
            <a:r>
              <a:rPr lang="en-IT" sz="2000" dirty="0">
                <a:solidFill>
                  <a:srgbClr val="000000"/>
                </a:solidFill>
                <a:latin typeface="Palatino Linotype" panose="02040502050505030304" pitchFamily="18" charset="0"/>
              </a:rPr>
              <a:t>:</a:t>
            </a:r>
          </a:p>
          <a:p>
            <a:pPr algn="l">
              <a:buFont typeface="Arial" panose="020B0604020202020204" pitchFamily="34" charset="0"/>
              <a:buChar char="•"/>
            </a:pPr>
            <a:r>
              <a:rPr lang="en-IT" sz="2000" dirty="0">
                <a:solidFill>
                  <a:srgbClr val="000000"/>
                </a:solidFill>
                <a:latin typeface="Palatino Linotype" panose="02040502050505030304" pitchFamily="18" charset="0"/>
              </a:rPr>
              <a:t> Open st</a:t>
            </a:r>
            <a:r>
              <a:rPr lang="en-GB" sz="2000" dirty="0">
                <a:solidFill>
                  <a:srgbClr val="000000"/>
                </a:solidFill>
                <a:latin typeface="Palatino Linotype" panose="02040502050505030304" pitchFamily="18" charset="0"/>
              </a:rPr>
              <a:t>a</a:t>
            </a:r>
            <a:r>
              <a:rPr lang="en-IT" sz="2000" dirty="0">
                <a:solidFill>
                  <a:srgbClr val="000000"/>
                </a:solidFill>
                <a:latin typeface="Palatino Linotype" panose="02040502050505030304" pitchFamily="18" charset="0"/>
              </a:rPr>
              <a:t>tegic autonomy</a:t>
            </a:r>
            <a:endParaRPr lang="en-IT"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IT" sz="2000" dirty="0">
                <a:solidFill>
                  <a:srgbClr val="000000"/>
                </a:solidFill>
                <a:latin typeface="Palatino Linotype" panose="02040502050505030304" pitchFamily="18" charset="0"/>
              </a:rPr>
              <a:t>New industr</a:t>
            </a:r>
            <a:r>
              <a:rPr lang="en-GB" sz="2000" dirty="0" err="1">
                <a:solidFill>
                  <a:srgbClr val="000000"/>
                </a:solidFill>
                <a:latin typeface="Palatino Linotype" panose="02040502050505030304" pitchFamily="18" charset="0"/>
              </a:rPr>
              <a:t>ia</a:t>
            </a:r>
            <a:r>
              <a:rPr lang="en-IT" sz="2000" dirty="0">
                <a:solidFill>
                  <a:srgbClr val="000000"/>
                </a:solidFill>
                <a:latin typeface="Palatino Linotype" panose="02040502050505030304" pitchFamily="18" charset="0"/>
              </a:rPr>
              <a:t>l policy, not just through competition law</a:t>
            </a:r>
            <a:endParaRPr lang="en-GB" sz="2000" b="0" i="0" u="none" strike="noStrike" dirty="0">
              <a:solidFill>
                <a:srgbClr val="000000"/>
              </a:solidFill>
              <a:effectLst/>
              <a:latin typeface="Palatino Linotype" panose="02040502050505030304" pitchFamily="18" charset="0"/>
            </a:endParaRPr>
          </a:p>
        </p:txBody>
      </p:sp>
    </p:spTree>
    <p:extLst>
      <p:ext uri="{BB962C8B-B14F-4D97-AF65-F5344CB8AC3E}">
        <p14:creationId xmlns:p14="http://schemas.microsoft.com/office/powerpoint/2010/main" val="4215039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E898043-3C37-C115-42DA-E878683424FC}"/>
              </a:ext>
            </a:extLst>
          </p:cNvPr>
          <p:cNvSpPr>
            <a:spLocks noGrp="1"/>
          </p:cNvSpPr>
          <p:nvPr>
            <p:ph type="body" sz="quarter" idx="10"/>
          </p:nvPr>
        </p:nvSpPr>
        <p:spPr/>
        <p:txBody>
          <a:bodyPr/>
          <a:lstStyle/>
          <a:p>
            <a:r>
              <a:rPr lang="en-IT" dirty="0">
                <a:latin typeface="Palatino Linotype" panose="02040502050505030304" pitchFamily="18" charset="0"/>
              </a:rPr>
              <a:t>Walking on a tightrope</a:t>
            </a:r>
          </a:p>
        </p:txBody>
      </p:sp>
      <p:sp>
        <p:nvSpPr>
          <p:cNvPr id="3" name="Text Placeholder 2">
            <a:extLst>
              <a:ext uri="{FF2B5EF4-FFF2-40B4-BE49-F238E27FC236}">
                <a16:creationId xmlns:a16="http://schemas.microsoft.com/office/drawing/2014/main" id="{8A0BE035-4C26-DEE4-307E-DF0776B6801B}"/>
              </a:ext>
            </a:extLst>
          </p:cNvPr>
          <p:cNvSpPr>
            <a:spLocks noGrp="1"/>
          </p:cNvSpPr>
          <p:nvPr>
            <p:ph type="body" sz="quarter" idx="11"/>
          </p:nvPr>
        </p:nvSpPr>
        <p:spPr/>
        <p:txBody>
          <a:bodyPr/>
          <a:lstStyle/>
          <a:p>
            <a:endParaRPr lang="en-GB" b="1" i="0" u="none" strike="noStrike" dirty="0">
              <a:solidFill>
                <a:srgbClr val="000000"/>
              </a:solidFill>
              <a:effectLst/>
            </a:endParaRPr>
          </a:p>
          <a:p>
            <a:endParaRPr lang="en-GB" b="1" dirty="0">
              <a:solidFill>
                <a:srgbClr val="000000"/>
              </a:solidFill>
            </a:endParaRPr>
          </a:p>
          <a:p>
            <a:r>
              <a:rPr lang="en-GB" sz="2000" b="1" i="0" u="none" strike="noStrike" dirty="0">
                <a:solidFill>
                  <a:srgbClr val="000000"/>
                </a:solidFill>
                <a:effectLst/>
                <a:latin typeface="Palatino Linotype" panose="02040502050505030304" pitchFamily="18" charset="0"/>
              </a:rPr>
              <a:t>Divisions (across countries) and balancing acts – example EU approach to China</a:t>
            </a:r>
          </a:p>
          <a:p>
            <a:endParaRPr lang="en-GB" sz="2000" b="1" dirty="0">
              <a:solidFill>
                <a:srgbClr val="000000"/>
              </a:solidFill>
              <a:latin typeface="Palatino Linotype" panose="02040502050505030304" pitchFamily="18" charset="0"/>
              <a:sym typeface="Wingdings" pitchFamily="2" charset="2"/>
            </a:endParaRPr>
          </a:p>
          <a:p>
            <a:r>
              <a:rPr lang="en-GB" sz="2000" b="1" i="0" u="none" strike="noStrike" dirty="0">
                <a:solidFill>
                  <a:srgbClr val="000000"/>
                </a:solidFill>
                <a:effectLst/>
                <a:latin typeface="Palatino Linotype" panose="02040502050505030304" pitchFamily="18" charset="0"/>
              </a:rPr>
              <a:t>China strategy</a:t>
            </a:r>
            <a:r>
              <a:rPr lang="en-GB" sz="2000" b="0" i="0" u="none" strike="noStrike" dirty="0">
                <a:solidFill>
                  <a:srgbClr val="000000"/>
                </a:solidFill>
                <a:effectLst/>
                <a:latin typeface="Palatino Linotype" panose="02040502050505030304" pitchFamily="18" charset="0"/>
              </a:rPr>
              <a:t>: From decoupling to derisking</a:t>
            </a:r>
            <a:endParaRPr lang="en-GB" sz="2000" dirty="0">
              <a:solidFill>
                <a:srgbClr val="000000"/>
              </a:solidFill>
              <a:latin typeface="Palatino Linotype" panose="02040502050505030304" pitchFamily="18" charset="0"/>
            </a:endParaRPr>
          </a:p>
          <a:p>
            <a:br>
              <a:rPr lang="en-GB" sz="2000" dirty="0">
                <a:latin typeface="Palatino Linotype" panose="02040502050505030304" pitchFamily="18" charset="0"/>
              </a:rPr>
            </a:br>
            <a:r>
              <a:rPr lang="en-GB" sz="2000" b="1" i="0" u="none" strike="noStrike" dirty="0">
                <a:solidFill>
                  <a:srgbClr val="000000"/>
                </a:solidFill>
                <a:effectLst/>
                <a:latin typeface="Palatino Linotype" panose="02040502050505030304" pitchFamily="18" charset="0"/>
              </a:rPr>
              <a:t>EU tariffs </a:t>
            </a:r>
            <a:r>
              <a:rPr lang="en-GB" sz="2000" b="0" i="0" u="none" strike="noStrike" dirty="0">
                <a:solidFill>
                  <a:srgbClr val="000000"/>
                </a:solidFill>
                <a:effectLst/>
                <a:latin typeface="Palatino Linotype" panose="02040502050505030304" pitchFamily="18" charset="0"/>
              </a:rPr>
              <a:t>on Chinese electric vehicles (opposition from Germany)</a:t>
            </a:r>
            <a:endParaRPr lang="en-IT" sz="2000" dirty="0">
              <a:latin typeface="Palatino Linotype" panose="02040502050505030304" pitchFamily="18" charset="0"/>
            </a:endParaRPr>
          </a:p>
        </p:txBody>
      </p:sp>
    </p:spTree>
    <p:extLst>
      <p:ext uri="{BB962C8B-B14F-4D97-AF65-F5344CB8AC3E}">
        <p14:creationId xmlns:p14="http://schemas.microsoft.com/office/powerpoint/2010/main" val="3500677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08D9A66-A0F5-B167-CF41-72433E0365A8}"/>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27CFD11F-FEFE-681E-9EFB-6D706854A48D}"/>
              </a:ext>
            </a:extLst>
          </p:cNvPr>
          <p:cNvSpPr>
            <a:spLocks noGrp="1"/>
          </p:cNvSpPr>
          <p:nvPr>
            <p:ph type="body" sz="quarter" idx="11"/>
          </p:nvPr>
        </p:nvSpPr>
        <p:spPr/>
        <p:txBody>
          <a:bodyPr/>
          <a:lstStyle/>
          <a:p>
            <a:endParaRPr lang="en-IT" dirty="0"/>
          </a:p>
          <a:p>
            <a:r>
              <a:rPr lang="en-IT" dirty="0">
                <a:latin typeface="Palatino Linotype" panose="02040502050505030304" pitchFamily="18" charset="0"/>
              </a:rPr>
              <a:t>Problems across ideological lines</a:t>
            </a:r>
          </a:p>
          <a:p>
            <a:endParaRPr lang="en-IT" dirty="0">
              <a:latin typeface="Palatino Linotype" panose="02040502050505030304" pitchFamily="18" charset="0"/>
            </a:endParaRPr>
          </a:p>
          <a:p>
            <a:pPr marL="342900" indent="-342900">
              <a:buFont typeface="Courier New" panose="02070309020205020404" pitchFamily="49" charset="0"/>
              <a:buChar char="o"/>
            </a:pPr>
            <a:r>
              <a:rPr lang="en-IT" dirty="0">
                <a:latin typeface="Palatino Linotype" panose="02040502050505030304" pitchFamily="18" charset="0"/>
              </a:rPr>
              <a:t>Deciding on how much autonomy is going to be a headache for the main political groups in virtue of the values that EU has tarditionally embraced: and open, liberal, multilateral global economic system</a:t>
            </a:r>
          </a:p>
          <a:p>
            <a:endParaRPr lang="en-IT" dirty="0">
              <a:latin typeface="Palatino Linotype" panose="02040502050505030304" pitchFamily="18" charset="0"/>
            </a:endParaRPr>
          </a:p>
          <a:p>
            <a:pPr marL="342900" indent="-342900">
              <a:buFont typeface="Courier New" panose="02070309020205020404" pitchFamily="49" charset="0"/>
              <a:buChar char="o"/>
            </a:pPr>
            <a:r>
              <a:rPr lang="en-IT" dirty="0">
                <a:latin typeface="Palatino Linotype" panose="02040502050505030304" pitchFamily="18" charset="0"/>
              </a:rPr>
              <a:t>The question of autonomy will also compli</a:t>
            </a:r>
            <a:r>
              <a:rPr lang="en-GB" dirty="0">
                <a:latin typeface="Palatino Linotype" panose="02040502050505030304" pitchFamily="18" charset="0"/>
              </a:rPr>
              <a:t>ca</a:t>
            </a:r>
            <a:r>
              <a:rPr lang="en-IT" dirty="0">
                <a:latin typeface="Palatino Linotype" panose="02040502050505030304" pitchFamily="18" charset="0"/>
              </a:rPr>
              <a:t>te the debate on the populist front: think about t</a:t>
            </a:r>
            <a:r>
              <a:rPr lang="en-GB" dirty="0">
                <a:latin typeface="Palatino Linotype" panose="02040502050505030304" pitchFamily="18" charset="0"/>
              </a:rPr>
              <a:t>he</a:t>
            </a:r>
            <a:r>
              <a:rPr lang="en-IT" dirty="0">
                <a:latin typeface="Palatino Linotype" panose="02040502050505030304" pitchFamily="18" charset="0"/>
              </a:rPr>
              <a:t> prospects of Trump election</a:t>
            </a:r>
          </a:p>
        </p:txBody>
      </p:sp>
    </p:spTree>
    <p:extLst>
      <p:ext uri="{BB962C8B-B14F-4D97-AF65-F5344CB8AC3E}">
        <p14:creationId xmlns:p14="http://schemas.microsoft.com/office/powerpoint/2010/main" val="2688137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F13695-7252-9CD6-8A55-517DEEF40055}"/>
              </a:ext>
            </a:extLst>
          </p:cNvPr>
          <p:cNvSpPr>
            <a:spLocks noGrp="1"/>
          </p:cNvSpPr>
          <p:nvPr>
            <p:ph type="body" sz="quarter" idx="10"/>
          </p:nvPr>
        </p:nvSpPr>
        <p:spPr/>
        <p:txBody>
          <a:bodyPr/>
          <a:lstStyle/>
          <a:p>
            <a:r>
              <a:rPr lang="en-IT" dirty="0">
                <a:latin typeface="Palatino Linotype" panose="02040502050505030304" pitchFamily="18" charset="0"/>
              </a:rPr>
              <a:t>3. The financing agenda</a:t>
            </a:r>
          </a:p>
        </p:txBody>
      </p:sp>
      <p:sp>
        <p:nvSpPr>
          <p:cNvPr id="3" name="Text Placeholder 2">
            <a:extLst>
              <a:ext uri="{FF2B5EF4-FFF2-40B4-BE49-F238E27FC236}">
                <a16:creationId xmlns:a16="http://schemas.microsoft.com/office/drawing/2014/main" id="{8C533761-D6DF-4035-7ED9-F85BAF94B05A}"/>
              </a:ext>
            </a:extLst>
          </p:cNvPr>
          <p:cNvSpPr>
            <a:spLocks noGrp="1"/>
          </p:cNvSpPr>
          <p:nvPr>
            <p:ph type="body" sz="quarter" idx="11"/>
          </p:nvPr>
        </p:nvSpPr>
        <p:spPr/>
        <p:txBody>
          <a:bodyPr/>
          <a:lstStyle/>
          <a:p>
            <a:endParaRPr lang="en-IT" dirty="0"/>
          </a:p>
          <a:p>
            <a:r>
              <a:rPr lang="en-IT" dirty="0">
                <a:latin typeface="Palatino Linotype" panose="02040502050505030304" pitchFamily="18" charset="0"/>
              </a:rPr>
              <a:t>Propping up growth and competitiveness as well as developing an econ</a:t>
            </a:r>
            <a:r>
              <a:rPr lang="en-GB" dirty="0" err="1">
                <a:latin typeface="Palatino Linotype" panose="02040502050505030304" pitchFamily="18" charset="0"/>
              </a:rPr>
              <a:t>omi</a:t>
            </a:r>
            <a:r>
              <a:rPr lang="en-IT" dirty="0">
                <a:latin typeface="Palatino Linotype" panose="02040502050505030304" pitchFamily="18" charset="0"/>
              </a:rPr>
              <a:t>c security agenda is not “a free lunch”</a:t>
            </a:r>
          </a:p>
          <a:p>
            <a:endParaRPr lang="en-IT" dirty="0">
              <a:latin typeface="Palatino Linotype" panose="02040502050505030304" pitchFamily="18" charset="0"/>
            </a:endParaRPr>
          </a:p>
          <a:p>
            <a:r>
              <a:rPr lang="en-IT" dirty="0">
                <a:latin typeface="Palatino Linotype" panose="02040502050505030304" pitchFamily="18" charset="0"/>
              </a:rPr>
              <a:t>Just in terms of green transition, the expectation is in t</a:t>
            </a:r>
            <a:r>
              <a:rPr lang="en-GB" dirty="0">
                <a:latin typeface="Palatino Linotype" panose="02040502050505030304" pitchFamily="18" charset="0"/>
              </a:rPr>
              <a:t>he</a:t>
            </a:r>
            <a:r>
              <a:rPr lang="en-IT" dirty="0">
                <a:latin typeface="Palatino Linotype" panose="02040502050505030304" pitchFamily="18" charset="0"/>
              </a:rPr>
              <a:t> order </a:t>
            </a:r>
            <a:r>
              <a:rPr lang="en-GB" b="1" i="0" u="none" strike="noStrike" dirty="0">
                <a:solidFill>
                  <a:srgbClr val="000000"/>
                </a:solidFill>
                <a:effectLst/>
                <a:latin typeface="Palatino Linotype" panose="02040502050505030304" pitchFamily="18" charset="0"/>
              </a:rPr>
              <a:t>€500-700 billion</a:t>
            </a:r>
            <a:r>
              <a:rPr lang="en-GB" b="0" i="0" u="none" strike="noStrike" dirty="0">
                <a:solidFill>
                  <a:srgbClr val="000000"/>
                </a:solidFill>
                <a:effectLst/>
                <a:latin typeface="Palatino Linotype" panose="02040502050505030304" pitchFamily="18" charset="0"/>
              </a:rPr>
              <a:t> per year</a:t>
            </a:r>
          </a:p>
          <a:p>
            <a:endParaRPr lang="en-GB" dirty="0">
              <a:solidFill>
                <a:srgbClr val="000000"/>
              </a:solidFill>
              <a:latin typeface="Palatino Linotype" panose="02040502050505030304" pitchFamily="18" charset="0"/>
            </a:endParaRPr>
          </a:p>
        </p:txBody>
      </p:sp>
    </p:spTree>
    <p:extLst>
      <p:ext uri="{BB962C8B-B14F-4D97-AF65-F5344CB8AC3E}">
        <p14:creationId xmlns:p14="http://schemas.microsoft.com/office/powerpoint/2010/main" val="3067540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053C05-7F39-20B9-BD32-8792F0A570EC}"/>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D08EC10C-306D-8A18-B2F7-EDAD55812B12}"/>
              </a:ext>
            </a:extLst>
          </p:cNvPr>
          <p:cNvSpPr>
            <a:spLocks noGrp="1"/>
          </p:cNvSpPr>
          <p:nvPr>
            <p:ph type="body" sz="quarter" idx="11"/>
          </p:nvPr>
        </p:nvSpPr>
        <p:spPr/>
        <p:txBody>
          <a:bodyPr/>
          <a:lstStyle/>
          <a:p>
            <a:endParaRPr lang="en-IT" dirty="0"/>
          </a:p>
          <a:p>
            <a:endParaRPr lang="en-IT" dirty="0"/>
          </a:p>
          <a:p>
            <a:r>
              <a:rPr lang="en-GB" b="1" dirty="0">
                <a:solidFill>
                  <a:srgbClr val="000000"/>
                </a:solidFill>
                <a:latin typeface="Palatino Linotype" panose="02040502050505030304" pitchFamily="18" charset="0"/>
              </a:rPr>
              <a:t>Where to get the money from? </a:t>
            </a:r>
          </a:p>
          <a:p>
            <a:endParaRPr lang="en-GB" dirty="0">
              <a:solidFill>
                <a:srgbClr val="000000"/>
              </a:solidFill>
              <a:latin typeface="Palatino Linotype" panose="02040502050505030304" pitchFamily="18" charset="0"/>
            </a:endParaRPr>
          </a:p>
          <a:p>
            <a:r>
              <a:rPr lang="en-GB" dirty="0">
                <a:solidFill>
                  <a:srgbClr val="000000"/>
                </a:solidFill>
                <a:latin typeface="Palatino Linotype" panose="02040502050505030304" pitchFamily="18" charset="0"/>
              </a:rPr>
              <a:t>Traditional question in the EU (that gets at the heart of EU economic and political integration) and ties with the issue of solidarity</a:t>
            </a:r>
          </a:p>
          <a:p>
            <a:endParaRPr lang="en-GB" dirty="0">
              <a:solidFill>
                <a:srgbClr val="000000"/>
              </a:solidFill>
              <a:latin typeface="Palatino Linotype" panose="02040502050505030304" pitchFamily="18" charset="0"/>
            </a:endParaRPr>
          </a:p>
          <a:p>
            <a:endParaRPr lang="en-GB" dirty="0">
              <a:solidFill>
                <a:srgbClr val="000000"/>
              </a:solidFill>
              <a:latin typeface="Palatino Linotype" panose="02040502050505030304" pitchFamily="18" charset="0"/>
            </a:endParaRPr>
          </a:p>
          <a:p>
            <a:r>
              <a:rPr lang="en-GB" dirty="0">
                <a:solidFill>
                  <a:srgbClr val="000000"/>
                </a:solidFill>
                <a:latin typeface="Palatino Linotype" panose="02040502050505030304" pitchFamily="18" charset="0"/>
              </a:rPr>
              <a:t>There is also a corollary question: how to mobilize </a:t>
            </a:r>
            <a:r>
              <a:rPr lang="en-GB" i="1" dirty="0">
                <a:solidFill>
                  <a:srgbClr val="000000"/>
                </a:solidFill>
                <a:latin typeface="Palatino Linotype" panose="02040502050505030304" pitchFamily="18" charset="0"/>
              </a:rPr>
              <a:t>private</a:t>
            </a:r>
            <a:r>
              <a:rPr lang="en-GB" dirty="0">
                <a:solidFill>
                  <a:srgbClr val="000000"/>
                </a:solidFill>
                <a:latin typeface="Palatino Linotype" panose="02040502050505030304" pitchFamily="18" charset="0"/>
              </a:rPr>
              <a:t> money</a:t>
            </a:r>
            <a:endParaRPr lang="en-IT" dirty="0">
              <a:latin typeface="Palatino Linotype" panose="02040502050505030304" pitchFamily="18" charset="0"/>
            </a:endParaRPr>
          </a:p>
          <a:p>
            <a:endParaRPr lang="en-IT" dirty="0"/>
          </a:p>
        </p:txBody>
      </p:sp>
    </p:spTree>
    <p:extLst>
      <p:ext uri="{BB962C8B-B14F-4D97-AF65-F5344CB8AC3E}">
        <p14:creationId xmlns:p14="http://schemas.microsoft.com/office/powerpoint/2010/main" val="4293406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8C1C75-E005-158F-DDA5-2A3357D1064B}"/>
              </a:ext>
            </a:extLst>
          </p:cNvPr>
          <p:cNvSpPr>
            <a:spLocks noGrp="1"/>
          </p:cNvSpPr>
          <p:nvPr>
            <p:ph type="body" sz="quarter" idx="10"/>
          </p:nvPr>
        </p:nvSpPr>
        <p:spPr/>
        <p:txBody>
          <a:bodyPr/>
          <a:lstStyle/>
          <a:p>
            <a:endParaRPr lang="en-IT"/>
          </a:p>
        </p:txBody>
      </p:sp>
      <p:sp>
        <p:nvSpPr>
          <p:cNvPr id="3" name="Text Placeholder 2">
            <a:extLst>
              <a:ext uri="{FF2B5EF4-FFF2-40B4-BE49-F238E27FC236}">
                <a16:creationId xmlns:a16="http://schemas.microsoft.com/office/drawing/2014/main" id="{65588D7E-17F9-6730-CF4A-6188DE72173F}"/>
              </a:ext>
            </a:extLst>
          </p:cNvPr>
          <p:cNvSpPr>
            <a:spLocks noGrp="1"/>
          </p:cNvSpPr>
          <p:nvPr>
            <p:ph type="body" sz="quarter" idx="11"/>
          </p:nvPr>
        </p:nvSpPr>
        <p:spPr/>
        <p:txBody>
          <a:bodyPr/>
          <a:lstStyle/>
          <a:p>
            <a:pPr algn="l"/>
            <a:endParaRPr lang="en-GB" sz="2000" b="1" i="0" u="none" strike="noStrike" dirty="0">
              <a:solidFill>
                <a:srgbClr val="000000"/>
              </a:solidFill>
              <a:effectLst/>
              <a:latin typeface="Palatino Linotype" panose="02040502050505030304" pitchFamily="18" charset="0"/>
            </a:endParaRPr>
          </a:p>
          <a:p>
            <a:pPr algn="l"/>
            <a:r>
              <a:rPr lang="en-GB" sz="2000" b="1" i="0" u="none" strike="noStrike" dirty="0">
                <a:solidFill>
                  <a:srgbClr val="000000"/>
                </a:solidFill>
                <a:effectLst/>
                <a:latin typeface="Palatino Linotype" panose="02040502050505030304" pitchFamily="18" charset="0"/>
              </a:rPr>
              <a:t>Centre-right split</a:t>
            </a:r>
            <a:r>
              <a:rPr lang="en-GB" sz="2000" dirty="0">
                <a:solidFill>
                  <a:srgbClr val="000000"/>
                </a:solidFill>
                <a:latin typeface="Palatino Linotype" panose="02040502050505030304" pitchFamily="18" charset="0"/>
              </a:rPr>
              <a:t> (at least, during the electoral campaign)</a:t>
            </a:r>
            <a:endParaRPr lang="en-GB"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EPP distancing from NGEU-style investments</a:t>
            </a:r>
          </a:p>
          <a:p>
            <a:pPr algn="l">
              <a:buFont typeface="Arial" panose="020B0604020202020204" pitchFamily="34" charset="0"/>
              <a:buChar char="•"/>
            </a:pPr>
            <a:r>
              <a:rPr lang="en-GB" sz="2000" b="0" i="0" u="none" strike="noStrike" dirty="0">
                <a:solidFill>
                  <a:srgbClr val="000000"/>
                </a:solidFill>
                <a:effectLst/>
                <a:latin typeface="Palatino Linotype" panose="02040502050505030304" pitchFamily="18" charset="0"/>
              </a:rPr>
              <a:t>RENEW proposing a </a:t>
            </a:r>
            <a:r>
              <a:rPr lang="en-GB" sz="2000" i="0" u="none" strike="noStrike" dirty="0">
                <a:solidFill>
                  <a:srgbClr val="000000"/>
                </a:solidFill>
                <a:effectLst/>
                <a:latin typeface="Palatino Linotype" panose="02040502050505030304" pitchFamily="18" charset="0"/>
              </a:rPr>
              <a:t>Sovereignty Fund </a:t>
            </a:r>
            <a:r>
              <a:rPr lang="en-GB" sz="2000" b="0" i="0" u="none" strike="noStrike" dirty="0">
                <a:solidFill>
                  <a:srgbClr val="000000"/>
                </a:solidFill>
                <a:effectLst/>
                <a:latin typeface="Palatino Linotype" panose="02040502050505030304" pitchFamily="18" charset="0"/>
              </a:rPr>
              <a:t>(Macron’s influence)</a:t>
            </a:r>
          </a:p>
          <a:p>
            <a:pPr algn="l">
              <a:buFont typeface="Arial" panose="020B0604020202020204" pitchFamily="34" charset="0"/>
              <a:buChar char="•"/>
            </a:pPr>
            <a:endParaRPr lang="en-GB" sz="2000" dirty="0">
              <a:solidFill>
                <a:srgbClr val="000000"/>
              </a:solidFill>
              <a:latin typeface="Palatino Linotype" panose="02040502050505030304" pitchFamily="18" charset="0"/>
            </a:endParaRPr>
          </a:p>
          <a:p>
            <a:pPr algn="l"/>
            <a:r>
              <a:rPr lang="en-GB" sz="2000" b="1" i="0" u="none" strike="noStrike" dirty="0">
                <a:solidFill>
                  <a:srgbClr val="000000"/>
                </a:solidFill>
                <a:effectLst/>
                <a:latin typeface="Palatino Linotype" panose="02040502050505030304" pitchFamily="18" charset="0"/>
              </a:rPr>
              <a:t>Centre-right – Centre-left split</a:t>
            </a:r>
          </a:p>
          <a:p>
            <a:pPr algn="l">
              <a:buFont typeface="Arial" panose="020B0604020202020204" pitchFamily="34" charset="0"/>
              <a:buChar char="•"/>
            </a:pPr>
            <a:endParaRPr lang="en-GB" sz="2000" dirty="0">
              <a:solidFill>
                <a:srgbClr val="000000"/>
              </a:solidFill>
              <a:latin typeface="Palatino Linotype" panose="02040502050505030304" pitchFamily="18" charset="0"/>
            </a:endParaRPr>
          </a:p>
          <a:p>
            <a:pPr algn="l"/>
            <a:r>
              <a:rPr lang="en-GB" sz="2000" b="1" i="0" u="none" strike="noStrike" dirty="0">
                <a:solidFill>
                  <a:srgbClr val="000000"/>
                </a:solidFill>
                <a:effectLst/>
                <a:latin typeface="Palatino Linotype" panose="02040502050505030304" pitchFamily="18" charset="0"/>
              </a:rPr>
              <a:t>Populists </a:t>
            </a:r>
            <a:r>
              <a:rPr lang="en-GB" sz="2000" b="0" i="0" u="none" strike="noStrike" dirty="0">
                <a:solidFill>
                  <a:srgbClr val="000000"/>
                </a:solidFill>
                <a:effectLst/>
                <a:latin typeface="Palatino Linotype" panose="02040502050505030304" pitchFamily="18" charset="0"/>
              </a:rPr>
              <a:t>are split as well: more or less Europe …taking back control at the national level?</a:t>
            </a:r>
          </a:p>
          <a:p>
            <a:endParaRPr lang="en-IT" dirty="0"/>
          </a:p>
        </p:txBody>
      </p:sp>
    </p:spTree>
    <p:extLst>
      <p:ext uri="{BB962C8B-B14F-4D97-AF65-F5344CB8AC3E}">
        <p14:creationId xmlns:p14="http://schemas.microsoft.com/office/powerpoint/2010/main" val="2671278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AA5F09D-ABBA-A587-CDA9-81669F573E85}"/>
              </a:ext>
            </a:extLst>
          </p:cNvPr>
          <p:cNvSpPr>
            <a:spLocks noGrp="1"/>
          </p:cNvSpPr>
          <p:nvPr>
            <p:ph type="body" sz="quarter" idx="10"/>
          </p:nvPr>
        </p:nvSpPr>
        <p:spPr/>
        <p:txBody>
          <a:bodyPr/>
          <a:lstStyle/>
          <a:p>
            <a:r>
              <a:rPr lang="en-IT" dirty="0">
                <a:latin typeface="Palatino Linotype" panose="02040502050505030304" pitchFamily="18" charset="0"/>
              </a:rPr>
              <a:t>Conclusions</a:t>
            </a:r>
          </a:p>
        </p:txBody>
      </p:sp>
      <p:sp>
        <p:nvSpPr>
          <p:cNvPr id="3" name="Text Placeholder 2">
            <a:extLst>
              <a:ext uri="{FF2B5EF4-FFF2-40B4-BE49-F238E27FC236}">
                <a16:creationId xmlns:a16="http://schemas.microsoft.com/office/drawing/2014/main" id="{AB21C94B-91D0-DAC0-38B5-0268856041AB}"/>
              </a:ext>
            </a:extLst>
          </p:cNvPr>
          <p:cNvSpPr>
            <a:spLocks noGrp="1"/>
          </p:cNvSpPr>
          <p:nvPr>
            <p:ph type="body" sz="quarter" idx="11"/>
          </p:nvPr>
        </p:nvSpPr>
        <p:spPr/>
        <p:txBody>
          <a:bodyPr/>
          <a:lstStyle/>
          <a:p>
            <a:pPr>
              <a:lnSpc>
                <a:spcPct val="110000"/>
              </a:lnSpc>
              <a:spcAft>
                <a:spcPts val="600"/>
              </a:spcAft>
            </a:pPr>
            <a:endParaRPr lang="en-IT" dirty="0">
              <a:latin typeface="Palatino Linotype" panose="02040502050505030304" pitchFamily="18" charset="0"/>
              <a:ea typeface="Times New Roman" panose="02020603050405020304" pitchFamily="18" charset="0"/>
              <a:cs typeface="Times New Roman" panose="02020603050405020304" pitchFamily="18" charset="0"/>
            </a:endParaRPr>
          </a:p>
          <a:p>
            <a:pPr>
              <a:lnSpc>
                <a:spcPct val="110000"/>
              </a:lnSpc>
              <a:spcAft>
                <a:spcPts val="600"/>
              </a:spcAft>
            </a:pPr>
            <a:r>
              <a:rPr lang="en-IT" sz="2000"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en-IT" sz="2000" i="1" dirty="0">
                <a:effectLst/>
                <a:latin typeface="Palatino Linotype" panose="02040502050505030304" pitchFamily="18" charset="0"/>
                <a:ea typeface="Times New Roman" panose="02020603050405020304" pitchFamily="18" charset="0"/>
                <a:cs typeface="Times New Roman" panose="02020603050405020304" pitchFamily="18" charset="0"/>
              </a:rPr>
              <a:t>Europe now faces a clear choice. A choice which will shape our work for 5 years and define our place in the world for the next 50. The choice comes down to whether we will be shaped by events and the world around us or whether we will come together and build our future for ourselves</a:t>
            </a:r>
            <a:r>
              <a:rPr lang="en-IT" sz="2000" dirty="0">
                <a:effectLst/>
                <a:latin typeface="Palatino Linotype" panose="02040502050505030304" pitchFamily="18" charset="0"/>
                <a:ea typeface="Times New Roman" panose="02020603050405020304" pitchFamily="18" charset="0"/>
                <a:cs typeface="Times New Roman" panose="02020603050405020304" pitchFamily="18" charset="0"/>
              </a:rPr>
              <a:t>” Ursula Von Der Leyen Statement at the European Parliament Plenary, 2024</a:t>
            </a:r>
          </a:p>
          <a:p>
            <a:endParaRPr lang="en-IT" sz="2000" dirty="0">
              <a:latin typeface="Palatino Linotype" panose="02040502050505030304" pitchFamily="18" charset="0"/>
            </a:endParaRPr>
          </a:p>
          <a:p>
            <a:r>
              <a:rPr lang="en-IT" sz="2000" dirty="0">
                <a:latin typeface="Palatino Linotype" panose="02040502050505030304" pitchFamily="18" charset="0"/>
              </a:rPr>
              <a:t>Enormous challenges along with significant divisions along political and country lines</a:t>
            </a:r>
          </a:p>
          <a:p>
            <a:endParaRPr lang="en-IT" sz="2000" dirty="0">
              <a:latin typeface="Palatino Linotype" panose="02040502050505030304" pitchFamily="18" charset="0"/>
            </a:endParaRPr>
          </a:p>
          <a:p>
            <a:r>
              <a:rPr lang="en-IT" sz="2000" dirty="0">
                <a:latin typeface="Palatino Linotype" panose="02040502050505030304" pitchFamily="18" charset="0"/>
              </a:rPr>
              <a:t>At least one prediction can be made: it’s not going to be boring!</a:t>
            </a:r>
          </a:p>
        </p:txBody>
      </p:sp>
    </p:spTree>
    <p:extLst>
      <p:ext uri="{BB962C8B-B14F-4D97-AF65-F5344CB8AC3E}">
        <p14:creationId xmlns:p14="http://schemas.microsoft.com/office/powerpoint/2010/main" val="1671849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latin typeface="Palatino Linotype" panose="02040502050505030304" pitchFamily="18" charset="0"/>
              </a:rPr>
              <a:t>Focus</a:t>
            </a:r>
          </a:p>
        </p:txBody>
      </p:sp>
      <p:sp>
        <p:nvSpPr>
          <p:cNvPr id="3" name="Segnaposto testo 2"/>
          <p:cNvSpPr>
            <a:spLocks noGrp="1"/>
          </p:cNvSpPr>
          <p:nvPr>
            <p:ph type="body" sz="quarter" idx="11"/>
          </p:nvPr>
        </p:nvSpPr>
        <p:spPr/>
        <p:txBody>
          <a:bodyPr/>
          <a:lstStyle/>
          <a:p>
            <a:endParaRPr lang="it-IT" dirty="0"/>
          </a:p>
          <a:p>
            <a:endParaRPr lang="it-IT" dirty="0"/>
          </a:p>
          <a:p>
            <a:r>
              <a:rPr lang="it-IT" sz="2000" dirty="0" err="1">
                <a:latin typeface="Palatino Linotype" panose="02040502050505030304" pitchFamily="18" charset="0"/>
              </a:rPr>
              <a:t>Direction</a:t>
            </a:r>
            <a:r>
              <a:rPr lang="it-IT" sz="2000" dirty="0">
                <a:latin typeface="Palatino Linotype" panose="02040502050505030304" pitchFamily="18" charset="0"/>
              </a:rPr>
              <a:t> of EU </a:t>
            </a:r>
            <a:r>
              <a:rPr lang="it-IT" sz="2000" dirty="0" err="1">
                <a:latin typeface="Palatino Linotype" panose="02040502050505030304" pitchFamily="18" charset="0"/>
              </a:rPr>
              <a:t>economic</a:t>
            </a:r>
            <a:r>
              <a:rPr lang="it-IT" sz="2000" dirty="0">
                <a:latin typeface="Palatino Linotype" panose="02040502050505030304" pitchFamily="18" charset="0"/>
              </a:rPr>
              <a:t> policies in light of EP </a:t>
            </a:r>
            <a:r>
              <a:rPr lang="it-IT" sz="2000" dirty="0" err="1">
                <a:latin typeface="Palatino Linotype" panose="02040502050505030304" pitchFamily="18" charset="0"/>
              </a:rPr>
              <a:t>election</a:t>
            </a:r>
            <a:r>
              <a:rPr lang="it-IT" sz="2000" dirty="0">
                <a:latin typeface="Palatino Linotype" panose="02040502050505030304" pitchFamily="18" charset="0"/>
              </a:rPr>
              <a:t> </a:t>
            </a:r>
            <a:r>
              <a:rPr lang="it-IT" sz="2000" dirty="0" err="1">
                <a:latin typeface="Palatino Linotype" panose="02040502050505030304" pitchFamily="18" charset="0"/>
              </a:rPr>
              <a:t>results</a:t>
            </a:r>
            <a:r>
              <a:rPr lang="it-IT" sz="2000" dirty="0">
                <a:latin typeface="Palatino Linotype" panose="02040502050505030304" pitchFamily="18" charset="0"/>
              </a:rPr>
              <a:t> and </a:t>
            </a:r>
            <a:r>
              <a:rPr lang="it-IT" sz="2000" dirty="0" err="1">
                <a:latin typeface="Palatino Linotype" panose="02040502050505030304" pitchFamily="18" charset="0"/>
              </a:rPr>
              <a:t>confirmation</a:t>
            </a:r>
            <a:r>
              <a:rPr lang="it-IT" sz="2000" dirty="0">
                <a:latin typeface="Palatino Linotype" panose="02040502050505030304" pitchFamily="18" charset="0"/>
              </a:rPr>
              <a:t> of Ursula von </a:t>
            </a:r>
            <a:r>
              <a:rPr lang="it-IT" sz="2000" dirty="0" err="1">
                <a:latin typeface="Palatino Linotype" panose="02040502050505030304" pitchFamily="18" charset="0"/>
              </a:rPr>
              <a:t>der</a:t>
            </a:r>
            <a:r>
              <a:rPr lang="it-IT" sz="2000" dirty="0">
                <a:latin typeface="Palatino Linotype" panose="02040502050505030304" pitchFamily="18" charset="0"/>
              </a:rPr>
              <a:t> Leyen </a:t>
            </a:r>
            <a:r>
              <a:rPr lang="it-IT" sz="2000" dirty="0" err="1">
                <a:latin typeface="Palatino Linotype" panose="02040502050505030304" pitchFamily="18" charset="0"/>
              </a:rPr>
              <a:t>as</a:t>
            </a:r>
            <a:r>
              <a:rPr lang="it-IT" sz="2000" dirty="0">
                <a:latin typeface="Palatino Linotype" panose="02040502050505030304" pitchFamily="18" charset="0"/>
              </a:rPr>
              <a:t> </a:t>
            </a:r>
            <a:r>
              <a:rPr lang="it-IT" sz="2000" dirty="0" err="1">
                <a:latin typeface="Palatino Linotype" panose="02040502050505030304" pitchFamily="18" charset="0"/>
              </a:rPr>
              <a:t>President</a:t>
            </a:r>
            <a:r>
              <a:rPr lang="it-IT" sz="2000" dirty="0">
                <a:latin typeface="Palatino Linotype" panose="02040502050505030304" pitchFamily="18" charset="0"/>
              </a:rPr>
              <a:t> of the </a:t>
            </a:r>
            <a:r>
              <a:rPr lang="it-IT" sz="2000" dirty="0" err="1">
                <a:latin typeface="Palatino Linotype" panose="02040502050505030304" pitchFamily="18" charset="0"/>
              </a:rPr>
              <a:t>European</a:t>
            </a:r>
            <a:r>
              <a:rPr lang="it-IT" sz="2000" dirty="0">
                <a:latin typeface="Palatino Linotype" panose="02040502050505030304" pitchFamily="18" charset="0"/>
              </a:rPr>
              <a:t> Commission</a:t>
            </a:r>
          </a:p>
        </p:txBody>
      </p:sp>
    </p:spTree>
    <p:extLst>
      <p:ext uri="{BB962C8B-B14F-4D97-AF65-F5344CB8AC3E}">
        <p14:creationId xmlns:p14="http://schemas.microsoft.com/office/powerpoint/2010/main" val="2606346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endParaRPr lang="it-IT"/>
          </a:p>
        </p:txBody>
      </p:sp>
      <p:sp>
        <p:nvSpPr>
          <p:cNvPr id="3" name="Segnaposto testo 2"/>
          <p:cNvSpPr>
            <a:spLocks noGrp="1"/>
          </p:cNvSpPr>
          <p:nvPr>
            <p:ph type="body" sz="quarter" idx="11"/>
          </p:nvPr>
        </p:nvSpPr>
        <p:spPr/>
        <p:txBody>
          <a:bodyPr/>
          <a:lstStyle/>
          <a:p>
            <a:endParaRPr lang="it-IT"/>
          </a:p>
        </p:txBody>
      </p:sp>
      <p:sp>
        <p:nvSpPr>
          <p:cNvPr id="4" name="Segnaposto testo 3"/>
          <p:cNvSpPr>
            <a:spLocks noGrp="1"/>
          </p:cNvSpPr>
          <p:nvPr>
            <p:ph type="body" sz="quarter" idx="12"/>
          </p:nvPr>
        </p:nvSpPr>
        <p:spPr/>
        <p:txBody>
          <a:bodyPr/>
          <a:lstStyle/>
          <a:p>
            <a:endParaRPr lang="it-IT" dirty="0"/>
          </a:p>
        </p:txBody>
      </p:sp>
    </p:spTree>
    <p:extLst>
      <p:ext uri="{BB962C8B-B14F-4D97-AF65-F5344CB8AC3E}">
        <p14:creationId xmlns:p14="http://schemas.microsoft.com/office/powerpoint/2010/main" val="225496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07ACB6-B794-2C9A-90EF-7A7CAB728828}"/>
              </a:ext>
            </a:extLst>
          </p:cNvPr>
          <p:cNvSpPr>
            <a:spLocks noGrp="1"/>
          </p:cNvSpPr>
          <p:nvPr>
            <p:ph type="body" sz="quarter" idx="10"/>
          </p:nvPr>
        </p:nvSpPr>
        <p:spPr/>
        <p:txBody>
          <a:bodyPr/>
          <a:lstStyle/>
          <a:p>
            <a:r>
              <a:rPr lang="en-IT" dirty="0">
                <a:latin typeface="Palatino Linotype" panose="02040502050505030304" pitchFamily="18" charset="0"/>
              </a:rPr>
              <a:t>Message</a:t>
            </a:r>
          </a:p>
        </p:txBody>
      </p:sp>
      <p:sp>
        <p:nvSpPr>
          <p:cNvPr id="3" name="Text Placeholder 2">
            <a:extLst>
              <a:ext uri="{FF2B5EF4-FFF2-40B4-BE49-F238E27FC236}">
                <a16:creationId xmlns:a16="http://schemas.microsoft.com/office/drawing/2014/main" id="{5D4AF2E8-46CB-C014-7AB7-3EB6CD887312}"/>
              </a:ext>
            </a:extLst>
          </p:cNvPr>
          <p:cNvSpPr>
            <a:spLocks noGrp="1"/>
          </p:cNvSpPr>
          <p:nvPr>
            <p:ph type="body" sz="quarter" idx="11"/>
          </p:nvPr>
        </p:nvSpPr>
        <p:spPr/>
        <p:txBody>
          <a:bodyPr/>
          <a:lstStyle/>
          <a:p>
            <a:endParaRPr lang="en-GB" sz="2000" b="0" i="1" u="none" strike="noStrike" dirty="0">
              <a:solidFill>
                <a:srgbClr val="000000"/>
              </a:solidFill>
              <a:effectLst/>
              <a:latin typeface="Palatino Linotype" panose="02040502050505030304" pitchFamily="18" charset="0"/>
            </a:endParaRPr>
          </a:p>
          <a:p>
            <a:r>
              <a:rPr lang="en-GB" sz="2000" b="0" i="1" u="none" strike="noStrike" dirty="0">
                <a:solidFill>
                  <a:srgbClr val="000000"/>
                </a:solidFill>
                <a:effectLst/>
                <a:latin typeface="Palatino Linotype" panose="02040502050505030304" pitchFamily="18" charset="0"/>
              </a:rPr>
              <a:t>It’s difficult to make predictions, especially about the future!</a:t>
            </a:r>
          </a:p>
          <a:p>
            <a:endParaRPr lang="en-GB" sz="2000" i="1" dirty="0">
              <a:solidFill>
                <a:srgbClr val="000000"/>
              </a:solidFill>
              <a:highlight>
                <a:srgbClr val="FFFF00"/>
              </a:highlight>
              <a:latin typeface="Palatino Linotype" panose="02040502050505030304" pitchFamily="18" charset="0"/>
            </a:endParaRPr>
          </a:p>
          <a:p>
            <a:r>
              <a:rPr lang="en-GB" sz="2000" dirty="0">
                <a:solidFill>
                  <a:srgbClr val="000000"/>
                </a:solidFill>
                <a:latin typeface="Palatino Linotype" panose="02040502050505030304" pitchFamily="18" charset="0"/>
              </a:rPr>
              <a:t>Main reason: unpredictability, which lies both in economics but especially in politics</a:t>
            </a:r>
            <a:endParaRPr lang="en-IT" sz="2000" dirty="0">
              <a:latin typeface="Palatino Linotype" panose="02040502050505030304" pitchFamily="18" charset="0"/>
            </a:endParaRPr>
          </a:p>
        </p:txBody>
      </p:sp>
    </p:spTree>
    <p:extLst>
      <p:ext uri="{BB962C8B-B14F-4D97-AF65-F5344CB8AC3E}">
        <p14:creationId xmlns:p14="http://schemas.microsoft.com/office/powerpoint/2010/main" val="311907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3A4AF0-9471-3F64-8699-E7C64F978FD6}"/>
              </a:ext>
            </a:extLst>
          </p:cNvPr>
          <p:cNvSpPr>
            <a:spLocks noGrp="1"/>
          </p:cNvSpPr>
          <p:nvPr>
            <p:ph type="body" sz="quarter" idx="10"/>
          </p:nvPr>
        </p:nvSpPr>
        <p:spPr/>
        <p:txBody>
          <a:bodyPr/>
          <a:lstStyle/>
          <a:p>
            <a:r>
              <a:rPr lang="en-IT" dirty="0">
                <a:latin typeface="Palatino Linotype" panose="02040502050505030304" pitchFamily="18" charset="0"/>
              </a:rPr>
              <a:t>Why the unpredictability</a:t>
            </a:r>
          </a:p>
        </p:txBody>
      </p:sp>
      <p:sp>
        <p:nvSpPr>
          <p:cNvPr id="3" name="Text Placeholder 2">
            <a:extLst>
              <a:ext uri="{FF2B5EF4-FFF2-40B4-BE49-F238E27FC236}">
                <a16:creationId xmlns:a16="http://schemas.microsoft.com/office/drawing/2014/main" id="{4876A1AD-500B-5C9F-A167-5BF1BCE7344B}"/>
              </a:ext>
            </a:extLst>
          </p:cNvPr>
          <p:cNvSpPr>
            <a:spLocks noGrp="1"/>
          </p:cNvSpPr>
          <p:nvPr>
            <p:ph type="body" sz="quarter" idx="11"/>
          </p:nvPr>
        </p:nvSpPr>
        <p:spPr/>
        <p:txBody>
          <a:bodyPr/>
          <a:lstStyle/>
          <a:p>
            <a:pPr algn="l">
              <a:buFont typeface="Arial" panose="020B0604020202020204" pitchFamily="34" charset="0"/>
              <a:buChar char="•"/>
            </a:pPr>
            <a:endParaRPr lang="en-GB" sz="2000" b="1"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1" i="0" u="none" strike="noStrike" dirty="0">
                <a:solidFill>
                  <a:srgbClr val="000000"/>
                </a:solidFill>
                <a:effectLst/>
                <a:latin typeface="Palatino Linotype" panose="02040502050505030304" pitchFamily="18" charset="0"/>
              </a:rPr>
              <a:t>Economic unpredictability</a:t>
            </a:r>
            <a:r>
              <a:rPr lang="en-GB" sz="2000" b="0" i="0" u="none" strike="noStrike" dirty="0">
                <a:solidFill>
                  <a:srgbClr val="000000"/>
                </a:solidFill>
                <a:effectLst/>
                <a:latin typeface="Palatino Linotype" panose="02040502050505030304" pitchFamily="18" charset="0"/>
              </a:rPr>
              <a:t>: </a:t>
            </a:r>
            <a:r>
              <a:rPr lang="en-GB" sz="2000" dirty="0">
                <a:solidFill>
                  <a:srgbClr val="000000"/>
                </a:solidFill>
                <a:latin typeface="Palatino Linotype" panose="02040502050505030304" pitchFamily="18" charset="0"/>
              </a:rPr>
              <a:t>Growth and competitiveness</a:t>
            </a:r>
            <a:r>
              <a:rPr lang="en-GB" sz="2000" b="0" i="0" u="none" strike="noStrike" dirty="0">
                <a:solidFill>
                  <a:srgbClr val="000000"/>
                </a:solidFill>
                <a:effectLst/>
                <a:latin typeface="Palatino Linotype" panose="02040502050505030304" pitchFamily="18" charset="0"/>
              </a:rPr>
              <a:t>, inflation, structural shifts and geopolitics</a:t>
            </a:r>
          </a:p>
          <a:p>
            <a:pPr algn="l"/>
            <a:endParaRPr lang="en-GB" sz="2000" b="0" i="0" u="none" strike="noStrike" dirty="0">
              <a:solidFill>
                <a:srgbClr val="000000"/>
              </a:solidFill>
              <a:effectLst/>
              <a:latin typeface="Palatino Linotype" panose="02040502050505030304" pitchFamily="18" charset="0"/>
            </a:endParaRPr>
          </a:p>
          <a:p>
            <a:pPr algn="l">
              <a:buFont typeface="Arial" panose="020B0604020202020204" pitchFamily="34" charset="0"/>
              <a:buChar char="•"/>
            </a:pPr>
            <a:r>
              <a:rPr lang="en-GB" sz="2000" b="1" i="0" u="none" strike="noStrike" dirty="0">
                <a:solidFill>
                  <a:srgbClr val="000000"/>
                </a:solidFill>
                <a:effectLst/>
                <a:latin typeface="Palatino Linotype" panose="02040502050505030304" pitchFamily="18" charset="0"/>
              </a:rPr>
              <a:t>Political unpredictability</a:t>
            </a:r>
            <a:r>
              <a:rPr lang="en-GB" sz="2000" b="0" i="0" u="none" strike="noStrike" dirty="0">
                <a:solidFill>
                  <a:srgbClr val="000000"/>
                </a:solidFill>
                <a:effectLst/>
                <a:latin typeface="Palatino Linotype" panose="02040502050505030304" pitchFamily="18" charset="0"/>
              </a:rPr>
              <a:t>: Varied stances across political groups and countries, including within those that are supporting the work of the new Commission</a:t>
            </a:r>
          </a:p>
          <a:p>
            <a:endParaRPr lang="en-IT" dirty="0"/>
          </a:p>
        </p:txBody>
      </p:sp>
    </p:spTree>
    <p:extLst>
      <p:ext uri="{BB962C8B-B14F-4D97-AF65-F5344CB8AC3E}">
        <p14:creationId xmlns:p14="http://schemas.microsoft.com/office/powerpoint/2010/main" val="36131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84CC35-2B80-D298-5B73-5F994900A8A5}"/>
              </a:ext>
            </a:extLst>
          </p:cNvPr>
          <p:cNvSpPr>
            <a:spLocks noGrp="1"/>
          </p:cNvSpPr>
          <p:nvPr>
            <p:ph type="body" sz="quarter" idx="10"/>
          </p:nvPr>
        </p:nvSpPr>
        <p:spPr/>
        <p:txBody>
          <a:bodyPr/>
          <a:lstStyle/>
          <a:p>
            <a:r>
              <a:rPr lang="en-IT" dirty="0">
                <a:latin typeface="Palatino Linotype" panose="02040502050505030304" pitchFamily="18" charset="0"/>
              </a:rPr>
              <a:t>Three economic policy agendas</a:t>
            </a:r>
          </a:p>
        </p:txBody>
      </p:sp>
      <p:sp>
        <p:nvSpPr>
          <p:cNvPr id="3" name="Text Placeholder 2">
            <a:extLst>
              <a:ext uri="{FF2B5EF4-FFF2-40B4-BE49-F238E27FC236}">
                <a16:creationId xmlns:a16="http://schemas.microsoft.com/office/drawing/2014/main" id="{30FD64B6-8949-51F9-EE73-6CD9F714F826}"/>
              </a:ext>
            </a:extLst>
          </p:cNvPr>
          <p:cNvSpPr>
            <a:spLocks noGrp="1"/>
          </p:cNvSpPr>
          <p:nvPr>
            <p:ph type="body" sz="quarter" idx="11"/>
          </p:nvPr>
        </p:nvSpPr>
        <p:spPr/>
        <p:txBody>
          <a:bodyPr/>
          <a:lstStyle/>
          <a:p>
            <a:pPr marL="342900" lvl="0" indent="-342900">
              <a:lnSpc>
                <a:spcPct val="110000"/>
              </a:lnSpc>
              <a:spcAft>
                <a:spcPts val="600"/>
              </a:spcAft>
              <a:buFont typeface="+mj-lt"/>
              <a:buAutoNum type="arabicPeriod"/>
              <a:tabLst>
                <a:tab pos="457200" algn="l"/>
              </a:tabLst>
            </a:pPr>
            <a:endParaRPr lang="en-IT" sz="20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lnSpc>
                <a:spcPct val="110000"/>
              </a:lnSpc>
              <a:spcAft>
                <a:spcPts val="600"/>
              </a:spcAft>
              <a:buFont typeface="+mj-lt"/>
              <a:buAutoNum type="arabicPeriod"/>
              <a:tabLst>
                <a:tab pos="457200" algn="l"/>
              </a:tabLst>
            </a:pPr>
            <a:r>
              <a:rPr lang="en-IT" sz="2000" b="1" dirty="0">
                <a:effectLst/>
                <a:latin typeface="Palatino Linotype" panose="02040502050505030304" pitchFamily="18" charset="0"/>
                <a:ea typeface="Times New Roman" panose="02020603050405020304" pitchFamily="18" charset="0"/>
                <a:cs typeface="Times New Roman" panose="02020603050405020304" pitchFamily="18" charset="0"/>
              </a:rPr>
              <a:t>The agenda for economic growth</a:t>
            </a:r>
            <a:r>
              <a:rPr lang="en-IT" sz="2000" dirty="0">
                <a:effectLst/>
                <a:latin typeface="Palatino Linotype" panose="02040502050505030304" pitchFamily="18" charset="0"/>
                <a:ea typeface="Times New Roman" panose="02020603050405020304" pitchFamily="18" charset="0"/>
                <a:cs typeface="Times New Roman" panose="02020603050405020304" pitchFamily="18" charset="0"/>
              </a:rPr>
              <a:t>—particularly sustainable and green growth: How much to intervene?</a:t>
            </a:r>
          </a:p>
          <a:p>
            <a:pPr marL="342900" lvl="0" indent="-342900">
              <a:lnSpc>
                <a:spcPct val="110000"/>
              </a:lnSpc>
              <a:spcAft>
                <a:spcPts val="600"/>
              </a:spcAft>
              <a:buFont typeface="+mj-lt"/>
              <a:buAutoNum type="arabicPeriod"/>
              <a:tabLst>
                <a:tab pos="457200" algn="l"/>
              </a:tabLst>
            </a:pPr>
            <a:r>
              <a:rPr lang="en-IT" sz="2000" b="1" dirty="0">
                <a:effectLst/>
                <a:latin typeface="Palatino Linotype" panose="02040502050505030304" pitchFamily="18" charset="0"/>
                <a:ea typeface="Times New Roman" panose="02020603050405020304" pitchFamily="18" charset="0"/>
                <a:cs typeface="Times New Roman" panose="02020603050405020304" pitchFamily="18" charset="0"/>
              </a:rPr>
              <a:t>The agenda for economic security</a:t>
            </a:r>
            <a:r>
              <a:rPr lang="en-IT" sz="2000" dirty="0">
                <a:effectLst/>
                <a:latin typeface="Palatino Linotype" panose="02040502050505030304" pitchFamily="18" charset="0"/>
                <a:ea typeface="Times New Roman" panose="02020603050405020304" pitchFamily="18" charset="0"/>
                <a:cs typeface="Times New Roman" panose="02020603050405020304" pitchFamily="18" charset="0"/>
              </a:rPr>
              <a:t>: How much autonomy from the rest of the world?</a:t>
            </a:r>
          </a:p>
          <a:p>
            <a:pPr marL="342900" lvl="0" indent="-342900">
              <a:lnSpc>
                <a:spcPct val="110000"/>
              </a:lnSpc>
              <a:spcAft>
                <a:spcPts val="600"/>
              </a:spcAft>
              <a:buFont typeface="+mj-lt"/>
              <a:buAutoNum type="arabicPeriod"/>
              <a:tabLst>
                <a:tab pos="457200" algn="l"/>
              </a:tabLst>
            </a:pPr>
            <a:r>
              <a:rPr lang="en-IT" sz="2000" b="1" dirty="0">
                <a:effectLst/>
                <a:latin typeface="Palatino Linotype" panose="02040502050505030304" pitchFamily="18" charset="0"/>
                <a:ea typeface="Times New Roman" panose="02020603050405020304" pitchFamily="18" charset="0"/>
                <a:cs typeface="Times New Roman" panose="02020603050405020304" pitchFamily="18" charset="0"/>
              </a:rPr>
              <a:t>The financing agenda: </a:t>
            </a:r>
            <a:r>
              <a:rPr lang="en-IT" sz="2000" dirty="0">
                <a:effectLst/>
                <a:latin typeface="Palatino Linotype" panose="02040502050505030304" pitchFamily="18" charset="0"/>
                <a:ea typeface="Times New Roman" panose="02020603050405020304" pitchFamily="18" charset="0"/>
                <a:cs typeface="Times New Roman" panose="02020603050405020304" pitchFamily="18" charset="0"/>
              </a:rPr>
              <a:t>How will the EU finance its ambitions? More or less Europe</a:t>
            </a:r>
          </a:p>
          <a:p>
            <a:endParaRPr lang="en-IT" dirty="0"/>
          </a:p>
        </p:txBody>
      </p:sp>
    </p:spTree>
    <p:extLst>
      <p:ext uri="{BB962C8B-B14F-4D97-AF65-F5344CB8AC3E}">
        <p14:creationId xmlns:p14="http://schemas.microsoft.com/office/powerpoint/2010/main" val="2237999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2C84CA-7641-BC3F-D66F-C87EE1B47314}"/>
              </a:ext>
            </a:extLst>
          </p:cNvPr>
          <p:cNvSpPr>
            <a:spLocks noGrp="1"/>
          </p:cNvSpPr>
          <p:nvPr>
            <p:ph type="body" sz="quarter" idx="10"/>
          </p:nvPr>
        </p:nvSpPr>
        <p:spPr/>
        <p:txBody>
          <a:bodyPr/>
          <a:lstStyle/>
          <a:p>
            <a:r>
              <a:rPr lang="en-IT" dirty="0">
                <a:latin typeface="Palatino Linotype" panose="02040502050505030304" pitchFamily="18" charset="0"/>
              </a:rPr>
              <a:t>1. Economic growth agenda</a:t>
            </a:r>
          </a:p>
        </p:txBody>
      </p:sp>
      <p:sp>
        <p:nvSpPr>
          <p:cNvPr id="3" name="Text Placeholder 2">
            <a:extLst>
              <a:ext uri="{FF2B5EF4-FFF2-40B4-BE49-F238E27FC236}">
                <a16:creationId xmlns:a16="http://schemas.microsoft.com/office/drawing/2014/main" id="{D0EA02C1-52F2-5EEB-111E-71B0346B7316}"/>
              </a:ext>
            </a:extLst>
          </p:cNvPr>
          <p:cNvSpPr>
            <a:spLocks noGrp="1"/>
          </p:cNvSpPr>
          <p:nvPr>
            <p:ph type="body" sz="quarter" idx="11"/>
          </p:nvPr>
        </p:nvSpPr>
        <p:spPr/>
        <p:txBody>
          <a:bodyPr/>
          <a:lstStyle/>
          <a:p>
            <a:pPr algn="l"/>
            <a:endParaRPr lang="en-IT" dirty="0"/>
          </a:p>
        </p:txBody>
      </p:sp>
      <p:pic>
        <p:nvPicPr>
          <p:cNvPr id="5" name="Picture 4" descr="A graph of growth and decline&#10;&#10;Description automatically generated with medium confidence">
            <a:extLst>
              <a:ext uri="{FF2B5EF4-FFF2-40B4-BE49-F238E27FC236}">
                <a16:creationId xmlns:a16="http://schemas.microsoft.com/office/drawing/2014/main" id="{8EE88BA3-698E-3176-82BB-D476B59FC964}"/>
              </a:ext>
            </a:extLst>
          </p:cNvPr>
          <p:cNvPicPr>
            <a:picLocks noChangeAspect="1"/>
          </p:cNvPicPr>
          <p:nvPr/>
        </p:nvPicPr>
        <p:blipFill>
          <a:blip r:embed="rId2"/>
          <a:stretch>
            <a:fillRect/>
          </a:stretch>
        </p:blipFill>
        <p:spPr>
          <a:xfrm>
            <a:off x="1487488" y="1412875"/>
            <a:ext cx="6696744" cy="4370640"/>
          </a:xfrm>
          <a:prstGeom prst="rect">
            <a:avLst/>
          </a:prstGeom>
        </p:spPr>
      </p:pic>
    </p:spTree>
    <p:extLst>
      <p:ext uri="{BB962C8B-B14F-4D97-AF65-F5344CB8AC3E}">
        <p14:creationId xmlns:p14="http://schemas.microsoft.com/office/powerpoint/2010/main" val="1733040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8C0BD-2073-A9B4-A768-DF8EDAF8DD34}"/>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EE3E751-8E84-664D-1BF1-369899BB3A3A}"/>
              </a:ext>
            </a:extLst>
          </p:cNvPr>
          <p:cNvSpPr>
            <a:spLocks noGrp="1"/>
          </p:cNvSpPr>
          <p:nvPr>
            <p:ph type="body" sz="quarter" idx="10"/>
          </p:nvPr>
        </p:nvSpPr>
        <p:spPr/>
        <p:txBody>
          <a:bodyPr/>
          <a:lstStyle/>
          <a:p>
            <a:endParaRPr lang="en-IT" dirty="0"/>
          </a:p>
        </p:txBody>
      </p:sp>
      <p:pic>
        <p:nvPicPr>
          <p:cNvPr id="4" name="Picture 3">
            <a:extLst>
              <a:ext uri="{FF2B5EF4-FFF2-40B4-BE49-F238E27FC236}">
                <a16:creationId xmlns:a16="http://schemas.microsoft.com/office/drawing/2014/main" id="{66188C24-7A85-A6A3-A949-7A7FAD5E86E4}"/>
              </a:ext>
            </a:extLst>
          </p:cNvPr>
          <p:cNvPicPr>
            <a:picLocks noChangeAspect="1"/>
          </p:cNvPicPr>
          <p:nvPr/>
        </p:nvPicPr>
        <p:blipFill>
          <a:blip r:embed="rId2"/>
          <a:stretch>
            <a:fillRect/>
          </a:stretch>
        </p:blipFill>
        <p:spPr>
          <a:xfrm>
            <a:off x="2351583" y="1840966"/>
            <a:ext cx="8158885" cy="3460242"/>
          </a:xfrm>
          <a:prstGeom prst="rect">
            <a:avLst/>
          </a:prstGeom>
        </p:spPr>
      </p:pic>
      <p:sp>
        <p:nvSpPr>
          <p:cNvPr id="3" name="Text Placeholder 2">
            <a:extLst>
              <a:ext uri="{FF2B5EF4-FFF2-40B4-BE49-F238E27FC236}">
                <a16:creationId xmlns:a16="http://schemas.microsoft.com/office/drawing/2014/main" id="{45F08682-9FCE-3FA8-F465-D65F3405DE9E}"/>
              </a:ext>
            </a:extLst>
          </p:cNvPr>
          <p:cNvSpPr>
            <a:spLocks noGrp="1"/>
          </p:cNvSpPr>
          <p:nvPr>
            <p:ph type="body" sz="quarter" idx="11"/>
          </p:nvPr>
        </p:nvSpPr>
        <p:spPr/>
        <p:txBody>
          <a:bodyPr/>
          <a:lstStyle/>
          <a:p>
            <a:pPr algn="l"/>
            <a:endParaRPr lang="en-IT" dirty="0"/>
          </a:p>
        </p:txBody>
      </p:sp>
      <p:sp>
        <p:nvSpPr>
          <p:cNvPr id="6" name="TextBox 5">
            <a:extLst>
              <a:ext uri="{FF2B5EF4-FFF2-40B4-BE49-F238E27FC236}">
                <a16:creationId xmlns:a16="http://schemas.microsoft.com/office/drawing/2014/main" id="{D0634D51-0403-C696-348A-FA48E2572090}"/>
              </a:ext>
            </a:extLst>
          </p:cNvPr>
          <p:cNvSpPr txBox="1"/>
          <p:nvPr/>
        </p:nvSpPr>
        <p:spPr>
          <a:xfrm>
            <a:off x="3431704" y="5983111"/>
            <a:ext cx="2808312" cy="338554"/>
          </a:xfrm>
          <a:prstGeom prst="rect">
            <a:avLst/>
          </a:prstGeom>
          <a:noFill/>
        </p:spPr>
        <p:txBody>
          <a:bodyPr wrap="square" rtlCol="0">
            <a:spAutoFit/>
          </a:bodyPr>
          <a:lstStyle/>
          <a:p>
            <a:r>
              <a:rPr lang="en-IT" sz="1600" dirty="0">
                <a:latin typeface="Palatino Linotype" panose="02040502050505030304" pitchFamily="18" charset="0"/>
              </a:rPr>
              <a:t>Source: Draghi report (2024)</a:t>
            </a:r>
          </a:p>
        </p:txBody>
      </p:sp>
    </p:spTree>
    <p:extLst>
      <p:ext uri="{BB962C8B-B14F-4D97-AF65-F5344CB8AC3E}">
        <p14:creationId xmlns:p14="http://schemas.microsoft.com/office/powerpoint/2010/main" val="401792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A6CBD8-66B2-5DC2-9795-AB784E484F6B}"/>
              </a:ext>
            </a:extLst>
          </p:cNvPr>
          <p:cNvSpPr>
            <a:spLocks noGrp="1"/>
          </p:cNvSpPr>
          <p:nvPr>
            <p:ph type="body" sz="quarter" idx="10"/>
          </p:nvPr>
        </p:nvSpPr>
        <p:spPr/>
        <p:txBody>
          <a:bodyPr/>
          <a:lstStyle/>
          <a:p>
            <a:r>
              <a:rPr lang="en-IT" dirty="0">
                <a:latin typeface="Palatino Linotype" panose="02040502050505030304" pitchFamily="18" charset="0"/>
              </a:rPr>
              <a:t>Furthermore</a:t>
            </a:r>
          </a:p>
        </p:txBody>
      </p:sp>
      <p:sp>
        <p:nvSpPr>
          <p:cNvPr id="3" name="Text Placeholder 2">
            <a:extLst>
              <a:ext uri="{FF2B5EF4-FFF2-40B4-BE49-F238E27FC236}">
                <a16:creationId xmlns:a16="http://schemas.microsoft.com/office/drawing/2014/main" id="{F78760E7-519E-A2EA-5675-73BE036D9414}"/>
              </a:ext>
            </a:extLst>
          </p:cNvPr>
          <p:cNvSpPr>
            <a:spLocks noGrp="1"/>
          </p:cNvSpPr>
          <p:nvPr>
            <p:ph type="body" sz="quarter" idx="11"/>
          </p:nvPr>
        </p:nvSpPr>
        <p:spPr/>
        <p:txBody>
          <a:bodyPr/>
          <a:lstStyle/>
          <a:p>
            <a:endParaRPr lang="en-IT" dirty="0"/>
          </a:p>
          <a:p>
            <a:endParaRPr lang="en-IT" dirty="0"/>
          </a:p>
          <a:p>
            <a:pPr marL="285750" indent="-285750">
              <a:buFontTx/>
              <a:buChar char="-"/>
            </a:pPr>
            <a:r>
              <a:rPr lang="en-IT" sz="2000" dirty="0">
                <a:latin typeface="Palatino Linotype" panose="02040502050505030304" pitchFamily="18" charset="0"/>
              </a:rPr>
              <a:t>Structural shifts: green transition, technology</a:t>
            </a:r>
          </a:p>
          <a:p>
            <a:pPr marL="285750" indent="-285750">
              <a:buFontTx/>
              <a:buChar char="-"/>
            </a:pPr>
            <a:endParaRPr lang="en-IT" sz="2000" dirty="0">
              <a:latin typeface="Palatino Linotype" panose="02040502050505030304" pitchFamily="18" charset="0"/>
            </a:endParaRPr>
          </a:p>
          <a:p>
            <a:pPr marL="285750" indent="-285750">
              <a:buFontTx/>
              <a:buChar char="-"/>
            </a:pPr>
            <a:r>
              <a:rPr lang="en-IT" sz="2000" dirty="0">
                <a:latin typeface="Palatino Linotype" panose="02040502050505030304" pitchFamily="18" charset="0"/>
              </a:rPr>
              <a:t>Geopolitical shifts</a:t>
            </a:r>
          </a:p>
          <a:p>
            <a:pPr marL="285750" indent="-285750">
              <a:buFontTx/>
              <a:buChar char="-"/>
            </a:pPr>
            <a:endParaRPr lang="en-IT" sz="2000" dirty="0">
              <a:latin typeface="Palatino Linotype" panose="02040502050505030304" pitchFamily="18" charset="0"/>
            </a:endParaRPr>
          </a:p>
          <a:p>
            <a:pPr marL="285750" indent="-285750">
              <a:buFontTx/>
              <a:buChar char="-"/>
            </a:pPr>
            <a:r>
              <a:rPr lang="en-IT" sz="2000" dirty="0">
                <a:latin typeface="Palatino Linotype" panose="02040502050505030304" pitchFamily="18" charset="0"/>
              </a:rPr>
              <a:t>Policy shifts and global spillovers</a:t>
            </a:r>
          </a:p>
          <a:p>
            <a:pPr marL="285750" indent="-285750">
              <a:buFontTx/>
              <a:buChar char="-"/>
            </a:pPr>
            <a:endParaRPr lang="en-IT" sz="2000" dirty="0">
              <a:latin typeface="Palatino Linotype" panose="02040502050505030304" pitchFamily="18" charset="0"/>
            </a:endParaRPr>
          </a:p>
          <a:p>
            <a:endParaRPr lang="en-IT" sz="2000" dirty="0">
              <a:latin typeface="Palatino Linotype" panose="02040502050505030304" pitchFamily="18" charset="0"/>
            </a:endParaRPr>
          </a:p>
          <a:p>
            <a:r>
              <a:rPr lang="en-IT" sz="2000" dirty="0">
                <a:latin typeface="Palatino Linotype" panose="02040502050505030304" pitchFamily="18" charset="0"/>
              </a:rPr>
              <a:t>With all of them taking place simultaneously with implication for trade and financial globalization (from which the EU has benefitted)</a:t>
            </a:r>
          </a:p>
        </p:txBody>
      </p:sp>
    </p:spTree>
    <p:extLst>
      <p:ext uri="{BB962C8B-B14F-4D97-AF65-F5344CB8AC3E}">
        <p14:creationId xmlns:p14="http://schemas.microsoft.com/office/powerpoint/2010/main" val="3243849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643235-3E4F-9502-00B6-09591627480C}"/>
              </a:ext>
            </a:extLst>
          </p:cNvPr>
          <p:cNvSpPr>
            <a:spLocks noGrp="1"/>
          </p:cNvSpPr>
          <p:nvPr>
            <p:ph type="body" sz="quarter" idx="10"/>
          </p:nvPr>
        </p:nvSpPr>
        <p:spPr/>
        <p:txBody>
          <a:bodyPr/>
          <a:lstStyle/>
          <a:p>
            <a:r>
              <a:rPr lang="en-IT" dirty="0">
                <a:latin typeface="Palatino Linotype" panose="02040502050505030304" pitchFamily="18" charset="0"/>
              </a:rPr>
              <a:t>Not just economics…. variegated political views</a:t>
            </a:r>
          </a:p>
        </p:txBody>
      </p:sp>
      <p:sp>
        <p:nvSpPr>
          <p:cNvPr id="3" name="Text Placeholder 2">
            <a:extLst>
              <a:ext uri="{FF2B5EF4-FFF2-40B4-BE49-F238E27FC236}">
                <a16:creationId xmlns:a16="http://schemas.microsoft.com/office/drawing/2014/main" id="{27E6C2C3-01AA-6F79-E215-AFCA5D358AED}"/>
              </a:ext>
            </a:extLst>
          </p:cNvPr>
          <p:cNvSpPr>
            <a:spLocks noGrp="1"/>
          </p:cNvSpPr>
          <p:nvPr>
            <p:ph type="body" sz="quarter" idx="11"/>
          </p:nvPr>
        </p:nvSpPr>
        <p:spPr/>
        <p:txBody>
          <a:bodyPr/>
          <a:lstStyle/>
          <a:p>
            <a:endParaRPr lang="en-GB" sz="2000" b="1" i="0" u="none" strike="noStrike" dirty="0">
              <a:solidFill>
                <a:srgbClr val="000000"/>
              </a:solidFill>
              <a:effectLst/>
              <a:latin typeface="Palatino Linotype" panose="02040502050505030304" pitchFamily="18" charset="0"/>
            </a:endParaRPr>
          </a:p>
          <a:p>
            <a:r>
              <a:rPr lang="en-GB" sz="2000" b="1" i="0" u="none" strike="noStrike" dirty="0">
                <a:solidFill>
                  <a:srgbClr val="000000"/>
                </a:solidFill>
                <a:effectLst/>
                <a:latin typeface="Palatino Linotype" panose="02040502050505030304" pitchFamily="18" charset="0"/>
              </a:rPr>
              <a:t>Political divisions</a:t>
            </a:r>
            <a:r>
              <a:rPr lang="en-GB" sz="2000" b="1" dirty="0">
                <a:solidFill>
                  <a:srgbClr val="000000"/>
                </a:solidFill>
                <a:latin typeface="Palatino Linotype" panose="02040502050505030304" pitchFamily="18" charset="0"/>
              </a:rPr>
              <a:t> </a:t>
            </a:r>
            <a:r>
              <a:rPr lang="en-GB" sz="2000" dirty="0">
                <a:solidFill>
                  <a:srgbClr val="000000"/>
                </a:solidFill>
                <a:latin typeface="Palatino Linotype" panose="02040502050505030304" pitchFamily="18" charset="0"/>
              </a:rPr>
              <a:t>on how to tackle those economic challenges – at least based on electoral campaign pledges and early moves</a:t>
            </a:r>
          </a:p>
          <a:p>
            <a:endParaRPr lang="en-GB" sz="2000" b="0" i="0" u="none" strike="noStrike" dirty="0">
              <a:solidFill>
                <a:srgbClr val="000000"/>
              </a:solidFill>
              <a:effectLst/>
              <a:latin typeface="Palatino Linotype" panose="02040502050505030304" pitchFamily="18" charset="0"/>
            </a:endParaRPr>
          </a:p>
          <a:p>
            <a:endParaRPr lang="en-GB" sz="2000" b="0" i="0" u="none" strike="noStrike" dirty="0">
              <a:solidFill>
                <a:srgbClr val="000000"/>
              </a:solidFill>
              <a:effectLst/>
              <a:latin typeface="Palatino Linotype" panose="02040502050505030304" pitchFamily="18" charset="0"/>
            </a:endParaRPr>
          </a:p>
          <a:p>
            <a:r>
              <a:rPr lang="en-GB" sz="2000" b="1" i="0" u="none" strike="noStrike" dirty="0">
                <a:solidFill>
                  <a:srgbClr val="000000"/>
                </a:solidFill>
                <a:effectLst/>
                <a:latin typeface="Palatino Linotype" panose="02040502050505030304" pitchFamily="18" charset="0"/>
              </a:rPr>
              <a:t>Centre-right</a:t>
            </a:r>
            <a:r>
              <a:rPr lang="en-GB" sz="2000" b="0" i="0" u="none" strike="noStrike" dirty="0">
                <a:solidFill>
                  <a:srgbClr val="000000"/>
                </a:solidFill>
                <a:effectLst/>
                <a:latin typeface="Palatino Linotype" panose="02040502050505030304" pitchFamily="18" charset="0"/>
              </a:rPr>
              <a:t> </a:t>
            </a:r>
            <a:r>
              <a:rPr lang="en-GB" sz="2000" b="1" i="0" u="none" strike="noStrike" dirty="0">
                <a:solidFill>
                  <a:srgbClr val="000000"/>
                </a:solidFill>
                <a:effectLst/>
                <a:latin typeface="Palatino Linotype" panose="02040502050505030304" pitchFamily="18" charset="0"/>
              </a:rPr>
              <a:t>and Liberals </a:t>
            </a:r>
            <a:r>
              <a:rPr lang="en-GB" sz="2000" b="0" i="0" u="none" strike="noStrike" dirty="0">
                <a:solidFill>
                  <a:srgbClr val="000000"/>
                </a:solidFill>
                <a:effectLst/>
                <a:latin typeface="Palatino Linotype" panose="02040502050505030304" pitchFamily="18" charset="0"/>
              </a:rPr>
              <a:t>(market-friendly) vs. </a:t>
            </a:r>
            <a:r>
              <a:rPr lang="en-GB" sz="2000" b="1" i="0" u="none" strike="noStrike" dirty="0">
                <a:solidFill>
                  <a:srgbClr val="000000"/>
                </a:solidFill>
                <a:effectLst/>
                <a:latin typeface="Palatino Linotype" panose="02040502050505030304" pitchFamily="18" charset="0"/>
              </a:rPr>
              <a:t>Socialists and Greens</a:t>
            </a:r>
            <a:r>
              <a:rPr lang="en-GB" sz="2000" b="0" i="0" u="none" strike="noStrike" dirty="0">
                <a:solidFill>
                  <a:srgbClr val="000000"/>
                </a:solidFill>
                <a:effectLst/>
                <a:latin typeface="Palatino Linotype" panose="02040502050505030304" pitchFamily="18" charset="0"/>
              </a:rPr>
              <a:t> (investment, regulation)</a:t>
            </a:r>
          </a:p>
          <a:p>
            <a:r>
              <a:rPr lang="en-GB" sz="2000" dirty="0">
                <a:solidFill>
                  <a:srgbClr val="000000"/>
                </a:solidFill>
                <a:latin typeface="Palatino Linotype" panose="02040502050505030304" pitchFamily="18" charset="0"/>
              </a:rPr>
              <a:t>Populists’ split</a:t>
            </a:r>
          </a:p>
          <a:p>
            <a:endParaRPr lang="en-GB" sz="2000" dirty="0">
              <a:solidFill>
                <a:srgbClr val="000000"/>
              </a:solidFill>
              <a:latin typeface="Palatino Linotype" panose="02040502050505030304" pitchFamily="18" charset="0"/>
            </a:endParaRPr>
          </a:p>
          <a:p>
            <a:endParaRPr lang="en-IT" sz="2000" dirty="0">
              <a:latin typeface="Palatino Linotype" panose="02040502050505030304" pitchFamily="18" charset="0"/>
            </a:endParaRPr>
          </a:p>
        </p:txBody>
      </p:sp>
    </p:spTree>
    <p:extLst>
      <p:ext uri="{BB962C8B-B14F-4D97-AF65-F5344CB8AC3E}">
        <p14:creationId xmlns:p14="http://schemas.microsoft.com/office/powerpoint/2010/main" val="1730038035"/>
      </p:ext>
    </p:extLst>
  </p:cSld>
  <p:clrMapOvr>
    <a:masterClrMapping/>
  </p:clrMapOvr>
</p:sld>
</file>

<file path=ppt/theme/theme1.xml><?xml version="1.0" encoding="utf-8"?>
<a:theme xmlns:a="http://schemas.openxmlformats.org/drawingml/2006/main" name="COPERTIN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749</Words>
  <Application>Microsoft Macintosh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Arial</vt:lpstr>
      <vt:lpstr>Calibri</vt:lpstr>
      <vt:lpstr>Century Gothic</vt:lpstr>
      <vt:lpstr>Courier New</vt:lpstr>
      <vt:lpstr>Palatino Linotype</vt:lpstr>
      <vt:lpstr>Wingdings</vt:lpstr>
      <vt:lpstr>COPERTINA</vt:lpstr>
      <vt:lpstr>DIAPOSITIVE</vt:lpstr>
      <vt:lpstr>CHIUSURA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Manuela Moschella</cp:lastModifiedBy>
  <cp:revision>69</cp:revision>
  <dcterms:created xsi:type="dcterms:W3CDTF">2017-11-13T10:11:35Z</dcterms:created>
  <dcterms:modified xsi:type="dcterms:W3CDTF">2024-10-11T06:22:03Z</dcterms:modified>
</cp:coreProperties>
</file>